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0" r:id="rId3"/>
    <p:sldId id="263" r:id="rId4"/>
    <p:sldId id="264" r:id="rId5"/>
    <p:sldId id="277" r:id="rId6"/>
    <p:sldId id="284" r:id="rId7"/>
    <p:sldId id="287" r:id="rId8"/>
    <p:sldId id="259" r:id="rId9"/>
    <p:sldId id="278" r:id="rId10"/>
    <p:sldId id="267" r:id="rId11"/>
    <p:sldId id="289" r:id="rId12"/>
    <p:sldId id="258" r:id="rId13"/>
    <p:sldId id="279" r:id="rId14"/>
    <p:sldId id="308" r:id="rId15"/>
    <p:sldId id="270" r:id="rId16"/>
    <p:sldId id="285" r:id="rId17"/>
    <p:sldId id="260" r:id="rId18"/>
    <p:sldId id="280" r:id="rId19"/>
    <p:sldId id="271" r:id="rId20"/>
    <p:sldId id="288" r:id="rId21"/>
    <p:sldId id="311" r:id="rId22"/>
    <p:sldId id="312" r:id="rId23"/>
    <p:sldId id="291" r:id="rId24"/>
    <p:sldId id="298" r:id="rId25"/>
    <p:sldId id="299" r:id="rId26"/>
    <p:sldId id="261" r:id="rId27"/>
    <p:sldId id="281" r:id="rId28"/>
    <p:sldId id="292" r:id="rId29"/>
    <p:sldId id="273" r:id="rId30"/>
    <p:sldId id="295" r:id="rId31"/>
    <p:sldId id="262" r:id="rId32"/>
    <p:sldId id="282" r:id="rId33"/>
    <p:sldId id="275" r:id="rId34"/>
    <p:sldId id="304" r:id="rId35"/>
    <p:sldId id="303" r:id="rId36"/>
    <p:sldId id="305" r:id="rId37"/>
    <p:sldId id="306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ha Taylor" userId="55bb6a7b-70c4-493a-93ea-3d076e60f453" providerId="ADAL" clId="{723A040D-53A2-4EBB-AEC1-01425A1A65BE}"/>
    <pc:docChg chg="delSld">
      <pc:chgData name="Sasha Taylor" userId="55bb6a7b-70c4-493a-93ea-3d076e60f453" providerId="ADAL" clId="{723A040D-53A2-4EBB-AEC1-01425A1A65BE}" dt="2022-01-04T14:05:09.013" v="1" actId="2696"/>
      <pc:docMkLst>
        <pc:docMk/>
      </pc:docMkLst>
      <pc:sldChg chg="del">
        <pc:chgData name="Sasha Taylor" userId="55bb6a7b-70c4-493a-93ea-3d076e60f453" providerId="ADAL" clId="{723A040D-53A2-4EBB-AEC1-01425A1A65BE}" dt="2022-01-04T14:04:48.334" v="0" actId="2696"/>
        <pc:sldMkLst>
          <pc:docMk/>
          <pc:sldMk cId="2289239249" sldId="286"/>
        </pc:sldMkLst>
      </pc:sldChg>
      <pc:sldChg chg="del">
        <pc:chgData name="Sasha Taylor" userId="55bb6a7b-70c4-493a-93ea-3d076e60f453" providerId="ADAL" clId="{723A040D-53A2-4EBB-AEC1-01425A1A65BE}" dt="2022-01-04T14:05:09.013" v="1" actId="2696"/>
        <pc:sldMkLst>
          <pc:docMk/>
          <pc:sldMk cId="3575261849" sldId="31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4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38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066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304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9407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3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5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13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45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4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68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18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87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28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0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6A889-B897-4C92-8024-02F17D5A8B70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44D4F8-7BF2-4498-90C6-575D62141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42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2061952" y="1697828"/>
            <a:ext cx="72868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u="sng" dirty="0">
                <a:ln w="0"/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Consultation </a:t>
            </a: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 w="0"/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Slides showing year proposed year group plans and sample lessons consulted on in June 2021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09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E19BF2-1E67-4368-8592-704C2B97F05C}"/>
              </a:ext>
            </a:extLst>
          </p:cNvPr>
          <p:cNvSpPr/>
          <p:nvPr/>
        </p:nvSpPr>
        <p:spPr>
          <a:xfrm>
            <a:off x="0" y="0"/>
            <a:ext cx="28472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0CF59-5CC8-435A-891D-D3665A02B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t="20317" r="44554" b="17936"/>
          <a:stretch/>
        </p:blipFill>
        <p:spPr>
          <a:xfrm>
            <a:off x="3276600" y="304800"/>
            <a:ext cx="5029200" cy="63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1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982F2-125B-467A-B07D-C4150439D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22" t="28070" r="44157" b="21022"/>
          <a:stretch/>
        </p:blipFill>
        <p:spPr>
          <a:xfrm>
            <a:off x="2013857" y="81483"/>
            <a:ext cx="6607629" cy="67765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E19BF2-1E67-4368-8592-704C2B97F05C}"/>
              </a:ext>
            </a:extLst>
          </p:cNvPr>
          <p:cNvSpPr/>
          <p:nvPr/>
        </p:nvSpPr>
        <p:spPr>
          <a:xfrm>
            <a:off x="0" y="0"/>
            <a:ext cx="28472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145351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4672603" y="1697828"/>
            <a:ext cx="2065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Year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Parent information session re: 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D02A2-FBD8-41F7-8023-7C5DF5F518BF}"/>
              </a:ext>
            </a:extLst>
          </p:cNvPr>
          <p:cNvSpPr/>
          <p:nvPr/>
        </p:nvSpPr>
        <p:spPr>
          <a:xfrm>
            <a:off x="736847" y="3429000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Monday 14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June, 9:15am.</a:t>
            </a:r>
          </a:p>
        </p:txBody>
      </p:sp>
    </p:spTree>
    <p:extLst>
      <p:ext uri="{BB962C8B-B14F-4D97-AF65-F5344CB8AC3E}">
        <p14:creationId xmlns:p14="http://schemas.microsoft.com/office/powerpoint/2010/main" val="265518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/>
        </p:nvGraphicFramePr>
        <p:xfrm>
          <a:off x="697876" y="744486"/>
          <a:ext cx="7744788" cy="5514225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that changes happen between birth and growing up.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how babies grow and develop in a mother’s uterus.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how girls’ and boys’ bodies need to change on the outside so when they’re older their bodies can make babies.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how girls’ and boys’ bodies need to change on the inside so when they’re older their bodies can make babies.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recognise stereotypical ideas I might have about parenting and family roles.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what I am looking forward to when I move to Year 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C16E17-958E-414F-A2C9-13B5D9293409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365AB-A640-4EA4-BE7E-169F6252E448}"/>
              </a:ext>
            </a:extLst>
          </p:cNvPr>
          <p:cNvSpPr/>
          <p:nvPr/>
        </p:nvSpPr>
        <p:spPr>
          <a:xfrm>
            <a:off x="75519" y="5585534"/>
            <a:ext cx="118471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We have edited the images to just show the baby bump and the woman’s stomach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1F704D9F-8908-4AC1-BA53-7A47DC2F3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6"/>
          <a:stretch/>
        </p:blipFill>
        <p:spPr bwMode="auto">
          <a:xfrm>
            <a:off x="3338004" y="1640951"/>
            <a:ext cx="4216922" cy="131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5D4320A-455A-4BB8-854A-8E313B928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7"/>
          <a:stretch/>
        </p:blipFill>
        <p:spPr bwMode="auto">
          <a:xfrm>
            <a:off x="3338004" y="3563988"/>
            <a:ext cx="4216922" cy="165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3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B9B754-9200-4B6A-920A-5AF69769C067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0BDD0-8E24-411F-A50E-03C2C9627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5" t="14810" r="41841" b="4607"/>
          <a:stretch/>
        </p:blipFill>
        <p:spPr>
          <a:xfrm>
            <a:off x="4052916" y="381808"/>
            <a:ext cx="4378037" cy="6114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936F8A-C44C-4116-B63A-760EF8E79D4B}"/>
              </a:ext>
            </a:extLst>
          </p:cNvPr>
          <p:cNvSpPr/>
          <p:nvPr/>
        </p:nvSpPr>
        <p:spPr>
          <a:xfrm>
            <a:off x="477301" y="2114204"/>
            <a:ext cx="30001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This is the scheme of </a:t>
            </a:r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49DA1643-D8C4-4396-BEF7-0B078CD531D9}"/>
              </a:ext>
            </a:extLst>
          </p:cNvPr>
          <p:cNvSpPr/>
          <p:nvPr/>
        </p:nvSpPr>
        <p:spPr>
          <a:xfrm>
            <a:off x="6700058" y="4530437"/>
            <a:ext cx="1197033" cy="93933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65C84C9A-B440-401D-9095-E515A7DC5FB9}"/>
              </a:ext>
            </a:extLst>
          </p:cNvPr>
          <p:cNvSpPr/>
          <p:nvPr/>
        </p:nvSpPr>
        <p:spPr>
          <a:xfrm>
            <a:off x="6700057" y="371648"/>
            <a:ext cx="1197033" cy="93933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57AEA96A-CE07-4816-8256-C33100E2C6CB}"/>
              </a:ext>
            </a:extLst>
          </p:cNvPr>
          <p:cNvSpPr/>
          <p:nvPr/>
        </p:nvSpPr>
        <p:spPr>
          <a:xfrm>
            <a:off x="4533206" y="4530437"/>
            <a:ext cx="1197033" cy="93933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C1C758-98D0-4825-9B54-7BE27EB65E92}"/>
              </a:ext>
            </a:extLst>
          </p:cNvPr>
          <p:cNvSpPr/>
          <p:nvPr/>
        </p:nvSpPr>
        <p:spPr>
          <a:xfrm>
            <a:off x="518864" y="841317"/>
            <a:ext cx="3351800" cy="37856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This is what we have removed </a:t>
            </a:r>
            <a:r>
              <a:rPr lang="en-US" sz="4000" dirty="0">
                <a:ln w="0"/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recommended scheme of work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1592BA-1FA1-428B-88E5-7F5E6439A031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1E6B1-F22B-41F5-AB77-6F9C34961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0392" r="27206" b="6471"/>
          <a:stretch/>
        </p:blipFill>
        <p:spPr>
          <a:xfrm>
            <a:off x="295835" y="1156447"/>
            <a:ext cx="1128120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8E88CD-584A-4B7A-B765-C4BE1085A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3" t="21765" r="39449" b="10980"/>
          <a:stretch/>
        </p:blipFill>
        <p:spPr>
          <a:xfrm>
            <a:off x="7382435" y="2635623"/>
            <a:ext cx="3751729" cy="385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3F964-4FA0-47C3-AFCE-06D399FA9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2" t="16863" r="39448" b="15294"/>
          <a:stretch/>
        </p:blipFill>
        <p:spPr>
          <a:xfrm>
            <a:off x="7261410" y="2511817"/>
            <a:ext cx="3993777" cy="41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4672603" y="1697828"/>
            <a:ext cx="2065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Year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Parent information session re: 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D02A2-FBD8-41F7-8023-7C5DF5F518BF}"/>
              </a:ext>
            </a:extLst>
          </p:cNvPr>
          <p:cNvSpPr/>
          <p:nvPr/>
        </p:nvSpPr>
        <p:spPr>
          <a:xfrm>
            <a:off x="736847" y="3429000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Monday 14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June, 10am.</a:t>
            </a:r>
          </a:p>
        </p:txBody>
      </p:sp>
    </p:spTree>
    <p:extLst>
      <p:ext uri="{BB962C8B-B14F-4D97-AF65-F5344CB8AC3E}">
        <p14:creationId xmlns:p14="http://schemas.microsoft.com/office/powerpoint/2010/main" val="198009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/>
        </p:nvGraphicFramePr>
        <p:xfrm>
          <a:off x="697876" y="859896"/>
          <a:ext cx="7744788" cy="5088143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that some of my characteristics come from my birth parents because of the joining of egg and sperm.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understand what responsibilities there are in parenthood and the joy it can bring.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how a girl’s body changes in order to have a baby and that menstruation (periods) is a natural part of this.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know how the circle of change works and can apply it to changes I want to make in my life.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changes that have been, and may continue to be, outside of my control.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what I am looking forward to when I move to Year 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065D9A-2A9E-41D4-95C4-78FB9D411B5D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AF535-9E8B-4372-A3C7-FFB798D0A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2" t="20196" r="39338" b="10196"/>
          <a:stretch/>
        </p:blipFill>
        <p:spPr>
          <a:xfrm>
            <a:off x="473701" y="1015663"/>
            <a:ext cx="5204013" cy="54496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B6E3CA-C901-44F8-BB76-283484DF0DEE}"/>
              </a:ext>
            </a:extLst>
          </p:cNvPr>
          <p:cNvSpPr/>
          <p:nvPr/>
        </p:nvSpPr>
        <p:spPr>
          <a:xfrm>
            <a:off x="5677714" y="612844"/>
            <a:ext cx="435379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Looks at genetics and how we get some of our looks from our parents.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8D2D6-61D2-4AC9-9860-6FD18F6E5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1" t="20537" r="43860" b="7254"/>
          <a:stretch/>
        </p:blipFill>
        <p:spPr>
          <a:xfrm>
            <a:off x="5879419" y="649738"/>
            <a:ext cx="4152087" cy="57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0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4063525" y="1697828"/>
            <a:ext cx="32837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Reception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Parent information session re: 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D02A2-FBD8-41F7-8023-7C5DF5F518BF}"/>
              </a:ext>
            </a:extLst>
          </p:cNvPr>
          <p:cNvSpPr/>
          <p:nvPr/>
        </p:nvSpPr>
        <p:spPr>
          <a:xfrm>
            <a:off x="736847" y="3429000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Friday 11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June, 1pm.</a:t>
            </a:r>
          </a:p>
        </p:txBody>
      </p:sp>
    </p:spTree>
    <p:extLst>
      <p:ext uri="{BB962C8B-B14F-4D97-AF65-F5344CB8AC3E}">
        <p14:creationId xmlns:p14="http://schemas.microsoft.com/office/powerpoint/2010/main" val="23498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3EC87-55EE-4455-9ECE-7FFC30075F5F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FA7A6-E14C-4445-85F7-2E9A908A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1" t="20980" r="43971" b="22157"/>
          <a:stretch/>
        </p:blipFill>
        <p:spPr>
          <a:xfrm>
            <a:off x="3075708" y="188259"/>
            <a:ext cx="5920374" cy="65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88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E60F15-833B-4FE2-8224-E1FC8C5EC106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3A653-739F-48AC-A9CC-DF5B19315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6" t="19583" r="54765" b="51528"/>
          <a:stretch/>
        </p:blipFill>
        <p:spPr>
          <a:xfrm>
            <a:off x="676274" y="1905000"/>
            <a:ext cx="5114378" cy="432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A6A6A6-D328-4CD6-8C1C-12BFBD9431AD}"/>
              </a:ext>
            </a:extLst>
          </p:cNvPr>
          <p:cNvSpPr/>
          <p:nvPr/>
        </p:nvSpPr>
        <p:spPr>
          <a:xfrm>
            <a:off x="-219756" y="1059776"/>
            <a:ext cx="300018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Task: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22755-35AB-47AD-80CF-E9298FF61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6" t="50599" r="54765" b="15988"/>
          <a:stretch/>
        </p:blipFill>
        <p:spPr>
          <a:xfrm>
            <a:off x="518519" y="1668910"/>
            <a:ext cx="5114378" cy="5000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CEF7D8-A263-41DF-B6B3-AFB5E3F3A5F4}"/>
              </a:ext>
            </a:extLst>
          </p:cNvPr>
          <p:cNvSpPr/>
          <p:nvPr/>
        </p:nvSpPr>
        <p:spPr>
          <a:xfrm>
            <a:off x="-209365" y="1059359"/>
            <a:ext cx="3000189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Discussion: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127B5-EB3E-45C5-B088-DC16A14602D1}"/>
              </a:ext>
            </a:extLst>
          </p:cNvPr>
          <p:cNvGrpSpPr/>
          <p:nvPr/>
        </p:nvGrpSpPr>
        <p:grpSpPr>
          <a:xfrm>
            <a:off x="6480698" y="1668910"/>
            <a:ext cx="4967527" cy="4324349"/>
            <a:chOff x="6480698" y="1668910"/>
            <a:chExt cx="4967527" cy="4324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F63A3C-9CE7-4359-B193-3CDB76A11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743" t="38964" r="45825" b="20129"/>
            <a:stretch/>
          </p:blipFill>
          <p:spPr>
            <a:xfrm>
              <a:off x="6480698" y="1668910"/>
              <a:ext cx="4967527" cy="432434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00FD80-676D-4DE4-80CA-47202C0991E3}"/>
                </a:ext>
              </a:extLst>
            </p:cNvPr>
            <p:cNvSpPr/>
            <p:nvPr/>
          </p:nvSpPr>
          <p:spPr>
            <a:xfrm>
              <a:off x="6939280" y="2489200"/>
              <a:ext cx="2175029" cy="1341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3697B5-0427-4AEC-B40F-E0819D4EC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14" t="53563" r="58613" b="41146"/>
            <a:stretch/>
          </p:blipFill>
          <p:spPr>
            <a:xfrm>
              <a:off x="6856323" y="2880113"/>
              <a:ext cx="2175029" cy="559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6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1C6ABE-EDDE-48A4-A326-4A0C46DEF252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795E6-AC19-4BDB-9460-29FC966D0860}"/>
              </a:ext>
            </a:extLst>
          </p:cNvPr>
          <p:cNvSpPr/>
          <p:nvPr/>
        </p:nvSpPr>
        <p:spPr>
          <a:xfrm>
            <a:off x="75519" y="843280"/>
            <a:ext cx="9393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note, boys and girls will be taught this session separately – to allow more chance for discussion.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FB7CC-489D-484F-91A7-F9CDE3B89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6" t="21177" r="25552" b="13922"/>
          <a:stretch/>
        </p:blipFill>
        <p:spPr>
          <a:xfrm>
            <a:off x="1842248" y="2111188"/>
            <a:ext cx="7906871" cy="4450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821E2-0335-4E36-8146-DE8BC6A03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7" t="17646" r="26324" b="23922"/>
          <a:stretch/>
        </p:blipFill>
        <p:spPr>
          <a:xfrm>
            <a:off x="2030508" y="2649069"/>
            <a:ext cx="7718611" cy="40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1C6ABE-EDDE-48A4-A326-4A0C46DEF252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795E6-AC19-4BDB-9460-29FC966D0860}"/>
              </a:ext>
            </a:extLst>
          </p:cNvPr>
          <p:cNvSpPr/>
          <p:nvPr/>
        </p:nvSpPr>
        <p:spPr>
          <a:xfrm>
            <a:off x="75519" y="843280"/>
            <a:ext cx="9393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note, boys and girls will be taught this session separately – to allow more chance for discussion.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A0886-4928-4419-9576-CC08B4508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3" t="29481" r="51833" b="28004"/>
          <a:stretch/>
        </p:blipFill>
        <p:spPr>
          <a:xfrm>
            <a:off x="650240" y="2255520"/>
            <a:ext cx="6543040" cy="4336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7D9027-D36D-400F-B41D-59C1CC066968}"/>
              </a:ext>
            </a:extLst>
          </p:cNvPr>
          <p:cNvSpPr/>
          <p:nvPr/>
        </p:nvSpPr>
        <p:spPr>
          <a:xfrm>
            <a:off x="7604079" y="2763778"/>
            <a:ext cx="3937681" cy="35394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This will be followed by a discussion about menstruation and periods – no images will be used and it will be driven by your children’s questions.</a:t>
            </a:r>
          </a:p>
        </p:txBody>
      </p:sp>
    </p:spTree>
    <p:extLst>
      <p:ext uri="{BB962C8B-B14F-4D97-AF65-F5344CB8AC3E}">
        <p14:creationId xmlns:p14="http://schemas.microsoft.com/office/powerpoint/2010/main" val="1988122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1C6ABE-EDDE-48A4-A326-4A0C46DEF252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795E6-AC19-4BDB-9460-29FC966D0860}"/>
              </a:ext>
            </a:extLst>
          </p:cNvPr>
          <p:cNvSpPr/>
          <p:nvPr/>
        </p:nvSpPr>
        <p:spPr>
          <a:xfrm>
            <a:off x="75519" y="843280"/>
            <a:ext cx="93936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circle of change: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E3D09-6917-464E-BDEF-B403A88DB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0" t="16593" r="60000" b="48592"/>
          <a:stretch/>
        </p:blipFill>
        <p:spPr>
          <a:xfrm>
            <a:off x="386080" y="1920498"/>
            <a:ext cx="2689628" cy="3975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F00A2-A35D-4406-B12D-FEAB9E5F9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0" t="16593" r="42334" b="50000"/>
          <a:stretch/>
        </p:blipFill>
        <p:spPr>
          <a:xfrm>
            <a:off x="3014638" y="2174240"/>
            <a:ext cx="2817201" cy="3672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D9512-2EF2-4AE0-B5DD-A2F4F3C9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0" t="55852" r="60000" b="7704"/>
          <a:stretch/>
        </p:blipFill>
        <p:spPr>
          <a:xfrm>
            <a:off x="5831839" y="1727200"/>
            <a:ext cx="2364397" cy="3658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5DD44F-838C-40A2-952B-B17C4CEB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0" t="56593" r="42334" b="7704"/>
          <a:stretch/>
        </p:blipFill>
        <p:spPr>
          <a:xfrm>
            <a:off x="8460396" y="2042160"/>
            <a:ext cx="2766259" cy="38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1C6ABE-EDDE-48A4-A326-4A0C46DEF252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795E6-AC19-4BDB-9460-29FC966D0860}"/>
              </a:ext>
            </a:extLst>
          </p:cNvPr>
          <p:cNvSpPr/>
          <p:nvPr/>
        </p:nvSpPr>
        <p:spPr>
          <a:xfrm>
            <a:off x="309199" y="1015663"/>
            <a:ext cx="9393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 talks about changes in circumstances, family dynamics and schools.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9C77B-E9F2-4858-927E-937891CAD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0" t="27555" r="44417" b="44741"/>
          <a:stretch/>
        </p:blipFill>
        <p:spPr>
          <a:xfrm>
            <a:off x="386080" y="2336800"/>
            <a:ext cx="4767594" cy="27432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81FEC51-C631-49CB-B139-BF2FCE63CD5E}"/>
              </a:ext>
            </a:extLst>
          </p:cNvPr>
          <p:cNvSpPr/>
          <p:nvPr/>
        </p:nvSpPr>
        <p:spPr>
          <a:xfrm>
            <a:off x="5323840" y="3291840"/>
            <a:ext cx="1117600" cy="70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E5B6-3970-412A-834A-56C01601F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4" t="27555" r="44500" b="45037"/>
          <a:stretch/>
        </p:blipFill>
        <p:spPr>
          <a:xfrm>
            <a:off x="6611606" y="2296080"/>
            <a:ext cx="5026316" cy="29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09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4672603" y="1697828"/>
            <a:ext cx="2065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Year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Parent information session re: 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D02A2-FBD8-41F7-8023-7C5DF5F518BF}"/>
              </a:ext>
            </a:extLst>
          </p:cNvPr>
          <p:cNvSpPr/>
          <p:nvPr/>
        </p:nvSpPr>
        <p:spPr>
          <a:xfrm>
            <a:off x="736847" y="3429000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Monday 14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June, 11am.</a:t>
            </a:r>
          </a:p>
        </p:txBody>
      </p:sp>
    </p:spTree>
    <p:extLst>
      <p:ext uri="{BB962C8B-B14F-4D97-AF65-F5344CB8AC3E}">
        <p14:creationId xmlns:p14="http://schemas.microsoft.com/office/powerpoint/2010/main" val="158743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896773"/>
              </p:ext>
            </p:extLst>
          </p:nvPr>
        </p:nvGraphicFramePr>
        <p:xfrm>
          <a:off x="697876" y="859896"/>
          <a:ext cx="7744788" cy="5400814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aware of my own self-image and how my body fits into that.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explain how a girls’ body changes during puberty and understand the importance of self-care.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describe how both girls’ and boys’ bodies change during puberty.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that intercourse can lead to conception and that is usually how babies are made.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what I am looking forward to about becoming a teenager and understand this brings growing responsibilities.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what I am looking forward to when I move to Year 6.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375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6C5E58-93CE-4EA8-8D8E-7024256D31EF}"/>
              </a:ext>
            </a:extLst>
          </p:cNvPr>
          <p:cNvSpPr/>
          <p:nvPr/>
        </p:nvSpPr>
        <p:spPr>
          <a:xfrm>
            <a:off x="314960" y="361418"/>
            <a:ext cx="8392160" cy="593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Living things and their habitats</a:t>
            </a:r>
            <a:endParaRPr kumimoji="0" lang="en-GB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Pupils should be taught to: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describe the differences in the life cycles of a mammal, an amphibian, an insect and a bird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describe the life process of reproduction in some plants and animals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40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5C90A7-7E79-420F-8484-1EA995C2600D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35BE8-58A5-4DF9-8896-492123C6BFBD}"/>
              </a:ext>
            </a:extLst>
          </p:cNvPr>
          <p:cNvSpPr/>
          <p:nvPr/>
        </p:nvSpPr>
        <p:spPr>
          <a:xfrm>
            <a:off x="75519" y="843280"/>
            <a:ext cx="9393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note, boys and girls will be taught this session separately – to allow more chance for discussion.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731A1-47E4-4487-B0A2-1517863BD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7" t="14810" r="41213" b="46471"/>
          <a:stretch/>
        </p:blipFill>
        <p:spPr>
          <a:xfrm>
            <a:off x="399931" y="2268674"/>
            <a:ext cx="4895907" cy="3177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EF6CB-920D-4779-BC3B-DBD9673BA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7" t="54902" r="41213" b="6079"/>
          <a:stretch/>
        </p:blipFill>
        <p:spPr>
          <a:xfrm>
            <a:off x="5295838" y="2295568"/>
            <a:ext cx="4858254" cy="3177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3F801-8A52-4353-A507-092773B5D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27" t="14809" r="41434" b="47844"/>
          <a:stretch/>
        </p:blipFill>
        <p:spPr>
          <a:xfrm>
            <a:off x="332695" y="2295568"/>
            <a:ext cx="4999793" cy="3150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1D80F-51C5-4290-BCC8-E91A9BA8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27" t="54118" r="41434" b="8039"/>
          <a:stretch/>
        </p:blipFill>
        <p:spPr>
          <a:xfrm>
            <a:off x="5369244" y="2295568"/>
            <a:ext cx="4934240" cy="31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9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/>
        </p:nvGraphicFramePr>
        <p:xfrm>
          <a:off x="697876" y="859896"/>
          <a:ext cx="7744788" cy="5088143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Reception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name parts of the body.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tell you some things I can do to stay healthy.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understand that we all grow from babies to adults.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express how I feel about moving to Year 1.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talk about my worries about moving to Year 1.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share memories of the best bits of Reception.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906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5C90A7-7E79-420F-8484-1EA995C2600D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35BE8-58A5-4DF9-8896-492123C6BFBD}"/>
              </a:ext>
            </a:extLst>
          </p:cNvPr>
          <p:cNvSpPr/>
          <p:nvPr/>
        </p:nvSpPr>
        <p:spPr>
          <a:xfrm>
            <a:off x="292572" y="1168400"/>
            <a:ext cx="2566081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note, boys and girls will be taught this session separately – to allow more chance for discussion.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8581A3-4076-42F7-89B7-8068F31D5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6" t="23259" r="39417" b="9778"/>
          <a:stretch/>
        </p:blipFill>
        <p:spPr>
          <a:xfrm>
            <a:off x="3281680" y="406400"/>
            <a:ext cx="6104070" cy="6228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A350C0-01C5-4284-B045-5A9178E0CB72}"/>
              </a:ext>
            </a:extLst>
          </p:cNvPr>
          <p:cNvSpPr/>
          <p:nvPr/>
        </p:nvSpPr>
        <p:spPr>
          <a:xfrm>
            <a:off x="9808777" y="198904"/>
            <a:ext cx="2203360" cy="193899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Agree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Disagree?</a:t>
            </a:r>
          </a:p>
        </p:txBody>
      </p:sp>
    </p:spTree>
    <p:extLst>
      <p:ext uri="{BB962C8B-B14F-4D97-AF65-F5344CB8AC3E}">
        <p14:creationId xmlns:p14="http://schemas.microsoft.com/office/powerpoint/2010/main" val="2448967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4672603" y="1697828"/>
            <a:ext cx="2065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Year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Parent information session re: 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D02A2-FBD8-41F7-8023-7C5DF5F518BF}"/>
              </a:ext>
            </a:extLst>
          </p:cNvPr>
          <p:cNvSpPr/>
          <p:nvPr/>
        </p:nvSpPr>
        <p:spPr>
          <a:xfrm>
            <a:off x="736847" y="3429000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Monday 14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June, 11:45am.</a:t>
            </a:r>
          </a:p>
        </p:txBody>
      </p:sp>
    </p:spTree>
    <p:extLst>
      <p:ext uri="{BB962C8B-B14F-4D97-AF65-F5344CB8AC3E}">
        <p14:creationId xmlns:p14="http://schemas.microsoft.com/office/powerpoint/2010/main" val="865285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/>
        </p:nvGraphicFramePr>
        <p:xfrm>
          <a:off x="697876" y="859896"/>
          <a:ext cx="7744788" cy="5090998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aware of my own self-image and how my body fits into that.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explain how a girls’ and boys’ bodies change during puberty and understand the importance of self-care.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describe how a baby develops, from conception, through pregnancy and how it is born.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know myself well enough to maintain positive relationships with others whilst keeping my own identity.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aware of the importance of positive self-esteem and know how to challenge negative ‘body-talk’.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what I am looking forward as I transition to secondary school.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182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B25AFC-B5C5-4BB4-990A-1061D5724EB6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5A78B-3D52-4FF8-A627-D4BB18128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0" t="27555" r="39334" b="6667"/>
          <a:stretch/>
        </p:blipFill>
        <p:spPr>
          <a:xfrm>
            <a:off x="3466651" y="507831"/>
            <a:ext cx="6187440" cy="6159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D5B22A-6BFE-46AD-A7F3-ABF79DF450BC}"/>
              </a:ext>
            </a:extLst>
          </p:cNvPr>
          <p:cNvSpPr/>
          <p:nvPr/>
        </p:nvSpPr>
        <p:spPr>
          <a:xfrm>
            <a:off x="292572" y="1778000"/>
            <a:ext cx="2566081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note, boys and girls will be taught this session separately – to allow more chance for discussion.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0116FC-FF81-45A4-8FD4-D0A2EC5A96C0}"/>
              </a:ext>
            </a:extLst>
          </p:cNvPr>
          <p:cNvSpPr/>
          <p:nvPr/>
        </p:nvSpPr>
        <p:spPr>
          <a:xfrm>
            <a:off x="2883372" y="0"/>
            <a:ext cx="48179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Find someone who…</a:t>
            </a:r>
          </a:p>
        </p:txBody>
      </p:sp>
    </p:spTree>
    <p:extLst>
      <p:ext uri="{BB962C8B-B14F-4D97-AF65-F5344CB8AC3E}">
        <p14:creationId xmlns:p14="http://schemas.microsoft.com/office/powerpoint/2010/main" val="3718109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C16E17-958E-414F-A2C9-13B5D9293409}"/>
              </a:ext>
            </a:extLst>
          </p:cNvPr>
          <p:cNvSpPr/>
          <p:nvPr/>
        </p:nvSpPr>
        <p:spPr>
          <a:xfrm>
            <a:off x="75519" y="0"/>
            <a:ext cx="562424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19B6CE3D-9776-4D13-8166-D9CC1C523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4"/>
          <a:stretch/>
        </p:blipFill>
        <p:spPr bwMode="auto">
          <a:xfrm>
            <a:off x="1186154" y="1869033"/>
            <a:ext cx="8810101" cy="293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265E4-FAEE-4678-A30E-4052F9D3C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3"/>
          <a:stretch/>
        </p:blipFill>
        <p:spPr bwMode="auto">
          <a:xfrm>
            <a:off x="1186153" y="1901789"/>
            <a:ext cx="8810101" cy="291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4A693E7-1B58-474D-8B1F-8E71B2E14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8"/>
          <a:stretch/>
        </p:blipFill>
        <p:spPr bwMode="auto">
          <a:xfrm>
            <a:off x="1186151" y="1869032"/>
            <a:ext cx="8779937" cy="291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EBAB2B4-3B11-48BF-8F7F-595B64F4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7"/>
          <a:stretch/>
        </p:blipFill>
        <p:spPr bwMode="auto">
          <a:xfrm>
            <a:off x="1186150" y="1855991"/>
            <a:ext cx="8834631" cy="291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856934C-4FE8-4B57-91A7-FBCE50C9DF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4"/>
          <a:stretch/>
        </p:blipFill>
        <p:spPr bwMode="auto">
          <a:xfrm>
            <a:off x="1186148" y="1822274"/>
            <a:ext cx="8810097" cy="293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0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DEB546-7454-4AE5-90FE-A8E2C0F220C2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AF756-3BF0-42BF-B4FE-F5F416DC7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15852" r="41751" b="10074"/>
          <a:stretch/>
        </p:blipFill>
        <p:spPr>
          <a:xfrm>
            <a:off x="680720" y="1209040"/>
            <a:ext cx="3952240" cy="5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6133D-0034-42D6-ACE9-60FC3CF42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27" t="15852" r="41583" b="10074"/>
          <a:stretch/>
        </p:blipFill>
        <p:spPr>
          <a:xfrm>
            <a:off x="4823228" y="1209040"/>
            <a:ext cx="4046452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26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DEB546-7454-4AE5-90FE-A8E2C0F220C2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E298D-18EB-4CF0-B352-567FF807A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4810" r="23250" b="31408"/>
          <a:stretch/>
        </p:blipFill>
        <p:spPr>
          <a:xfrm>
            <a:off x="538480" y="1096943"/>
            <a:ext cx="8442960" cy="36884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8F82E1-43E7-420E-BC07-3E8E5D22D4DA}"/>
              </a:ext>
            </a:extLst>
          </p:cNvPr>
          <p:cNvGrpSpPr/>
          <p:nvPr/>
        </p:nvGrpSpPr>
        <p:grpSpPr>
          <a:xfrm>
            <a:off x="1158240" y="5009217"/>
            <a:ext cx="8249920" cy="1503680"/>
            <a:chOff x="1158240" y="5009217"/>
            <a:chExt cx="8249920" cy="15036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37BAF4-7C68-4176-A9D5-3857D80A5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67" t="19851" r="24167" b="58222"/>
            <a:stretch/>
          </p:blipFill>
          <p:spPr>
            <a:xfrm>
              <a:off x="1158240" y="5009217"/>
              <a:ext cx="8249920" cy="150368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882C9-90AF-4E9D-933B-6E2094A0906D}"/>
                </a:ext>
              </a:extLst>
            </p:cNvPr>
            <p:cNvSpPr/>
            <p:nvPr/>
          </p:nvSpPr>
          <p:spPr>
            <a:xfrm>
              <a:off x="6664960" y="5130800"/>
              <a:ext cx="26111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6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42B123-1ACC-4273-ADE1-FF2F732D19CA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C5E04-123F-4D53-8110-8157AA337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7" t="20444" r="41250" b="9926"/>
          <a:stretch/>
        </p:blipFill>
        <p:spPr>
          <a:xfrm>
            <a:off x="3309388" y="264160"/>
            <a:ext cx="5458692" cy="6377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F2DEF-F24F-4E7E-9229-4B419AC99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50" t="60297" r="46500" b="15555"/>
          <a:stretch/>
        </p:blipFill>
        <p:spPr>
          <a:xfrm>
            <a:off x="154707" y="1559794"/>
            <a:ext cx="3000189" cy="17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42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140D0F-7204-4113-BB09-476B3D362D9D}"/>
              </a:ext>
            </a:extLst>
          </p:cNvPr>
          <p:cNvSpPr/>
          <p:nvPr/>
        </p:nvSpPr>
        <p:spPr>
          <a:xfrm>
            <a:off x="75519" y="0"/>
            <a:ext cx="30001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232DF-31ED-4A74-87AC-453F8FF85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7" t="22073" r="34666" b="15704"/>
          <a:stretch/>
        </p:blipFill>
        <p:spPr>
          <a:xfrm>
            <a:off x="1066800" y="944543"/>
            <a:ext cx="8534400" cy="57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0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27511B-83AC-4C3C-8093-6D51A4F36438}"/>
              </a:ext>
            </a:extLst>
          </p:cNvPr>
          <p:cNvSpPr/>
          <p:nvPr/>
        </p:nvSpPr>
        <p:spPr>
          <a:xfrm>
            <a:off x="218234" y="-139849"/>
            <a:ext cx="28472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7BB1E-4CA3-493D-A7B0-073CD540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5" t="23889" r="35546" b="16998"/>
          <a:stretch/>
        </p:blipFill>
        <p:spPr>
          <a:xfrm>
            <a:off x="386326" y="2650108"/>
            <a:ext cx="5543551" cy="4053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E6F6B-374E-4FC7-A138-C257D5BC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4" t="23611" r="34297" b="16336"/>
          <a:stretch/>
        </p:blipFill>
        <p:spPr>
          <a:xfrm>
            <a:off x="6262124" y="2650108"/>
            <a:ext cx="5848351" cy="4118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22F3E-64AD-43FE-BD97-705B62693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30" b="85185" l="15156" r="42552">
                        <a14:foregroundMark x1="23958" y1="23519" x2="30573" y2="22222"/>
                        <a14:foregroundMark x1="30573" y1="22222" x2="34219" y2="22407"/>
                        <a14:foregroundMark x1="26406" y1="36111" x2="29063" y2="48519"/>
                        <a14:foregroundMark x1="32344" y1="34444" x2="22708" y2="33333"/>
                        <a14:foregroundMark x1="24531" y1="35556" x2="32135" y2="35926"/>
                        <a14:foregroundMark x1="37083" y1="53611" x2="42552" y2="56759"/>
                        <a14:foregroundMark x1="42552" y1="56759" x2="42656" y2="56759"/>
                        <a14:foregroundMark x1="15208" y1="55648" x2="16771" y2="55648"/>
                        <a14:foregroundMark x1="22500" y1="84444" x2="28698" y2="85370"/>
                        <a14:foregroundMark x1="28698" y1="85370" x2="34896" y2="85185"/>
                        <a14:foregroundMark x1="34896" y1="85185" x2="36146" y2="85185"/>
                        <a14:foregroundMark x1="25781" y1="38426" x2="27760" y2="50648"/>
                      </a14:backgroundRemoval>
                    </a14:imgEffect>
                  </a14:imgLayer>
                </a14:imgProps>
              </a:ext>
            </a:extLst>
          </a:blip>
          <a:srcRect l="13634" t="17639" r="57604" b="9167"/>
          <a:stretch/>
        </p:blipFill>
        <p:spPr>
          <a:xfrm>
            <a:off x="4686864" y="153925"/>
            <a:ext cx="2486025" cy="35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8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/>
        </p:nvGraphicFramePr>
        <p:xfrm>
          <a:off x="697876" y="859896"/>
          <a:ext cx="7744788" cy="5185168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starting to understand the life cycle of humans.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tell you some things about me that have changed.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tell you how my body has changed since I was a baby.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the parts of the body that make boys different to girls.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that every time I learn something new, I change a bit.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tell you about changes that have happened in my life.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08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27511B-83AC-4C3C-8093-6D51A4F36438}"/>
              </a:ext>
            </a:extLst>
          </p:cNvPr>
          <p:cNvSpPr/>
          <p:nvPr/>
        </p:nvSpPr>
        <p:spPr>
          <a:xfrm>
            <a:off x="218234" y="-139849"/>
            <a:ext cx="28472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F57AD-B216-4148-B116-8A43B536B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0" t="21945" r="44453" b="9861"/>
          <a:stretch/>
        </p:blipFill>
        <p:spPr>
          <a:xfrm>
            <a:off x="3543299" y="143162"/>
            <a:ext cx="4657726" cy="65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27511B-83AC-4C3C-8093-6D51A4F36438}"/>
              </a:ext>
            </a:extLst>
          </p:cNvPr>
          <p:cNvSpPr/>
          <p:nvPr/>
        </p:nvSpPr>
        <p:spPr>
          <a:xfrm>
            <a:off x="218234" y="-139849"/>
            <a:ext cx="28472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Lesson 4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620221-15D7-461D-9C6A-4B5854EB0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6826" r="44732" b="16031"/>
          <a:stretch/>
        </p:blipFill>
        <p:spPr>
          <a:xfrm>
            <a:off x="448547" y="962900"/>
            <a:ext cx="4040568" cy="575474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E18C52-65B8-41F5-98D9-5C7E80CB0CFA}"/>
              </a:ext>
            </a:extLst>
          </p:cNvPr>
          <p:cNvSpPr/>
          <p:nvPr/>
        </p:nvSpPr>
        <p:spPr>
          <a:xfrm>
            <a:off x="4207390" y="1568178"/>
            <a:ext cx="533515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Here is the vocabulary suggested by our scheme of work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D0550C-135B-4E45-B478-DA5C3582739B}"/>
              </a:ext>
            </a:extLst>
          </p:cNvPr>
          <p:cNvSpPr/>
          <p:nvPr/>
        </p:nvSpPr>
        <p:spPr>
          <a:xfrm>
            <a:off x="599908" y="1474442"/>
            <a:ext cx="3758843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Here is the vocabulary we will be using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7FEEE-208A-4A43-B02B-F44A8C276C1C}"/>
              </a:ext>
            </a:extLst>
          </p:cNvPr>
          <p:cNvGrpSpPr/>
          <p:nvPr/>
        </p:nvGrpSpPr>
        <p:grpSpPr>
          <a:xfrm>
            <a:off x="4647163" y="233039"/>
            <a:ext cx="5372826" cy="6391922"/>
            <a:chOff x="4647163" y="233039"/>
            <a:chExt cx="5372826" cy="639192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F936783-E250-4C54-81A5-25564BB17E08}"/>
                </a:ext>
              </a:extLst>
            </p:cNvPr>
            <p:cNvGrpSpPr/>
            <p:nvPr/>
          </p:nvGrpSpPr>
          <p:grpSpPr>
            <a:xfrm>
              <a:off x="4647163" y="233039"/>
              <a:ext cx="5372826" cy="6391922"/>
              <a:chOff x="3724274" y="381000"/>
              <a:chExt cx="5372826" cy="639192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83A3061-CCD9-435D-9BA8-6C3772F61485}"/>
                  </a:ext>
                </a:extLst>
              </p:cNvPr>
              <p:cNvGrpSpPr/>
              <p:nvPr/>
            </p:nvGrpSpPr>
            <p:grpSpPr>
              <a:xfrm>
                <a:off x="3724274" y="381000"/>
                <a:ext cx="5372826" cy="6391922"/>
                <a:chOff x="3571875" y="228600"/>
                <a:chExt cx="5372826" cy="6391922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C0F60A28-B24D-49A9-8395-EFE0FC01C6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8844" t="23148" r="44893" b="21394"/>
                <a:stretch/>
              </p:blipFill>
              <p:spPr>
                <a:xfrm>
                  <a:off x="3571875" y="228600"/>
                  <a:ext cx="5372826" cy="6381750"/>
                </a:xfrm>
                <a:prstGeom prst="rect">
                  <a:avLst/>
                </a:prstGeom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297BABE-D81F-441A-A802-31D3ACDA8ECB}"/>
                    </a:ext>
                  </a:extLst>
                </p:cNvPr>
                <p:cNvSpPr/>
                <p:nvPr/>
              </p:nvSpPr>
              <p:spPr>
                <a:xfrm>
                  <a:off x="5384213" y="1573566"/>
                  <a:ext cx="1753434" cy="1258411"/>
                </a:xfrm>
                <a:prstGeom prst="rect">
                  <a:avLst/>
                </a:prstGeom>
                <a:solidFill>
                  <a:srgbClr val="C1C3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C379C24-352B-43B9-AB47-01EC12EB86B0}"/>
                    </a:ext>
                  </a:extLst>
                </p:cNvPr>
                <p:cNvSpPr/>
                <p:nvPr/>
              </p:nvSpPr>
              <p:spPr>
                <a:xfrm>
                  <a:off x="7137647" y="5362111"/>
                  <a:ext cx="1753434" cy="1258411"/>
                </a:xfrm>
                <a:prstGeom prst="rect">
                  <a:avLst/>
                </a:prstGeom>
                <a:solidFill>
                  <a:srgbClr val="EE7B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5DA3D11-66F5-41CF-90CC-D8E59B10F5A0}"/>
                    </a:ext>
                  </a:extLst>
                </p:cNvPr>
                <p:cNvSpPr/>
                <p:nvPr/>
              </p:nvSpPr>
              <p:spPr>
                <a:xfrm>
                  <a:off x="3589631" y="5362111"/>
                  <a:ext cx="1753434" cy="1258411"/>
                </a:xfrm>
                <a:prstGeom prst="rect">
                  <a:avLst/>
                </a:prstGeom>
                <a:solidFill>
                  <a:srgbClr val="ED6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4" name="Picture 2" descr="10 FACTS WE NEVER KNEW ABOUT MALE BODY | FENFURO">
                  <a:extLst>
                    <a:ext uri="{FF2B5EF4-FFF2-40B4-BE49-F238E27FC236}">
                      <a16:creationId xmlns:a16="http://schemas.microsoft.com/office/drawing/2014/main" id="{BCA45B98-9947-44E4-BF51-6D63FAAA5B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3226" b="89785" l="1633" r="89796">
                              <a14:foregroundMark x1="37143" y1="86022" x2="2041" y2="61828"/>
                              <a14:foregroundMark x1="2041" y1="61828" x2="17551" y2="61290"/>
                              <a14:foregroundMark x1="19592" y1="3226" x2="56327" y2="3226"/>
                              <a14:foregroundMark x1="12653" y1="86022" x2="1633" y2="752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0629" y="1696756"/>
                  <a:ext cx="1495317" cy="1135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9731238-BE97-4B83-ABC8-25304681328E}"/>
                    </a:ext>
                  </a:extLst>
                </p:cNvPr>
                <p:cNvSpPr/>
                <p:nvPr/>
              </p:nvSpPr>
              <p:spPr>
                <a:xfrm>
                  <a:off x="6248572" y="1866504"/>
                  <a:ext cx="95492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 w="0"/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Adam’s Apple</a:t>
                  </a:r>
                </a:p>
              </p:txBody>
            </p: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CA2E0AA-C90B-414C-AF45-8F11C91D7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84" b="33548" l="30254" r="36190"/>
                        </a14:imgEffect>
                      </a14:imgLayer>
                    </a14:imgProps>
                  </a:ext>
                </a:extLst>
              </a:blip>
              <a:srcRect l="29512" t="24251" r="63068" b="65419"/>
              <a:stretch/>
            </p:blipFill>
            <p:spPr>
              <a:xfrm>
                <a:off x="7407699" y="5474336"/>
                <a:ext cx="1518127" cy="1188756"/>
              </a:xfrm>
              <a:prstGeom prst="rect">
                <a:avLst/>
              </a:prstGeom>
            </p:spPr>
          </p:pic>
          <p:pic>
            <p:nvPicPr>
              <p:cNvPr id="37" name="Picture 4" descr="Free Eyelashes Png Transparent, Download Free Eyelashes Png Transparent png  images, Free ClipArts on Clipart Library">
                <a:extLst>
                  <a:ext uri="{FF2B5EF4-FFF2-40B4-BE49-F238E27FC236}">
                    <a16:creationId xmlns:a16="http://schemas.microsoft.com/office/drawing/2014/main" id="{368FBD2A-E26E-42F6-8001-3581C7AE87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5985" y1="54124" x2="75676" y2="49485"/>
                            <a14:foregroundMark x1="75676" y1="49485" x2="86873" y2="608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030" y="5308078"/>
                <a:ext cx="1705902" cy="1277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6C62806-B21E-4AFE-9FB6-05445F40298B}"/>
                  </a:ext>
                </a:extLst>
              </p:cNvPr>
              <p:cNvSpPr/>
              <p:nvPr/>
            </p:nvSpPr>
            <p:spPr>
              <a:xfrm>
                <a:off x="3821056" y="6168372"/>
                <a:ext cx="1626875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Eye Lashes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5F5135E-FA51-4639-B99A-47C091877BEB}"/>
                  </a:ext>
                </a:extLst>
              </p:cNvPr>
              <p:cNvSpPr/>
              <p:nvPr/>
            </p:nvSpPr>
            <p:spPr>
              <a:xfrm>
                <a:off x="7290044" y="6248401"/>
                <a:ext cx="1753435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Tummy to carry babies in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DA8E8B-5CD6-41B8-9C51-32C3CDA23CBC}"/>
                </a:ext>
              </a:extLst>
            </p:cNvPr>
            <p:cNvSpPr/>
            <p:nvPr/>
          </p:nvSpPr>
          <p:spPr>
            <a:xfrm>
              <a:off x="6468379" y="5366550"/>
              <a:ext cx="1699812" cy="1248239"/>
            </a:xfrm>
            <a:prstGeom prst="rect">
              <a:avLst/>
            </a:prstGeom>
            <a:solidFill>
              <a:srgbClr val="C1C34B"/>
            </a:solidFill>
            <a:ln>
              <a:solidFill>
                <a:srgbClr val="C1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6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field Primary Academy">
            <a:extLst>
              <a:ext uri="{FF2B5EF4-FFF2-40B4-BE49-F238E27FC236}">
                <a16:creationId xmlns:a16="http://schemas.microsoft.com/office/drawing/2014/main" id="{2830DE6D-14CB-4ED3-BD38-645826D0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28588"/>
            <a:ext cx="2166937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6A12DB-5CB0-4E81-B76F-6CAA2094FD67}"/>
              </a:ext>
            </a:extLst>
          </p:cNvPr>
          <p:cNvSpPr/>
          <p:nvPr/>
        </p:nvSpPr>
        <p:spPr>
          <a:xfrm>
            <a:off x="4672603" y="1697828"/>
            <a:ext cx="2065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Year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BB5B7-617E-40E4-BBE7-A4055710CB89}"/>
              </a:ext>
            </a:extLst>
          </p:cNvPr>
          <p:cNvSpPr/>
          <p:nvPr/>
        </p:nvSpPr>
        <p:spPr>
          <a:xfrm>
            <a:off x="736847" y="2655747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Parent information session re: 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D02A2-FBD8-41F7-8023-7C5DF5F518BF}"/>
              </a:ext>
            </a:extLst>
          </p:cNvPr>
          <p:cNvSpPr/>
          <p:nvPr/>
        </p:nvSpPr>
        <p:spPr>
          <a:xfrm>
            <a:off x="736847" y="3429000"/>
            <a:ext cx="9712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Friday 11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June, 2:15pm.</a:t>
            </a:r>
          </a:p>
        </p:txBody>
      </p:sp>
    </p:spTree>
    <p:extLst>
      <p:ext uri="{BB962C8B-B14F-4D97-AF65-F5344CB8AC3E}">
        <p14:creationId xmlns:p14="http://schemas.microsoft.com/office/powerpoint/2010/main" val="388915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6B619-059E-4B58-A5CF-DE4545B20046}"/>
              </a:ext>
            </a:extLst>
          </p:cNvPr>
          <p:cNvGraphicFramePr>
            <a:graphicFrameLocks noGrp="1"/>
          </p:cNvGraphicFramePr>
          <p:nvPr/>
        </p:nvGraphicFramePr>
        <p:xfrm>
          <a:off x="697876" y="859896"/>
          <a:ext cx="7744788" cy="5088143"/>
        </p:xfrm>
        <a:graphic>
          <a:graphicData uri="http://schemas.openxmlformats.org/drawingml/2006/table">
            <a:tbl>
              <a:tblPr firstRow="1" firstCol="1" bandRow="1"/>
              <a:tblGrid>
                <a:gridCol w="450313">
                  <a:extLst>
                    <a:ext uri="{9D8B030D-6E8A-4147-A177-3AD203B41FA5}">
                      <a16:colId xmlns:a16="http://schemas.microsoft.com/office/drawing/2014/main" val="1783133560"/>
                    </a:ext>
                  </a:extLst>
                </a:gridCol>
                <a:gridCol w="2329243">
                  <a:extLst>
                    <a:ext uri="{9D8B030D-6E8A-4147-A177-3AD203B41FA5}">
                      <a16:colId xmlns:a16="http://schemas.microsoft.com/office/drawing/2014/main" val="3059536654"/>
                    </a:ext>
                  </a:extLst>
                </a:gridCol>
                <a:gridCol w="2503395">
                  <a:extLst>
                    <a:ext uri="{9D8B030D-6E8A-4147-A177-3AD203B41FA5}">
                      <a16:colId xmlns:a16="http://schemas.microsoft.com/office/drawing/2014/main" val="1452189975"/>
                    </a:ext>
                  </a:extLst>
                </a:gridCol>
                <a:gridCol w="2461837">
                  <a:extLst>
                    <a:ext uri="{9D8B030D-6E8A-4147-A177-3AD203B41FA5}">
                      <a16:colId xmlns:a16="http://schemas.microsoft.com/office/drawing/2014/main" val="124098449"/>
                    </a:ext>
                  </a:extLst>
                </a:gridCol>
              </a:tblGrid>
              <a:tr h="4735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1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2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3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7448"/>
                  </a:ext>
                </a:extLst>
              </a:tr>
              <a:tr h="2298679">
                <a:tc rowSpan="3">
                  <a:txBody>
                    <a:bodyPr/>
                    <a:lstStyle/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  <a:p>
                      <a:pPr marL="73152" marR="73152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034" marR="142034" marT="71017" marB="71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recognise cycles of life in nature.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tell you the natural process of growing from young to old.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tell you how my body has changed since I was a baby and how it might change in the future.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6363"/>
                  </a:ext>
                </a:extLst>
              </a:tr>
              <a:tr h="473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4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5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6</a:t>
                      </a:r>
                      <a:endParaRPr lang="en-GB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526" marR="106526" marT="14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14782"/>
                  </a:ext>
                </a:extLst>
              </a:tr>
              <a:tr h="18423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the physical differences between boys and girls using the correct terminology.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understand there are different types of touch and can tell you which ones I like and which ones I don’t.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identify what I am looking forward to when I move to Year 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2879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1206</Words>
  <Application>Microsoft Office PowerPoint</Application>
  <PresentationFormat>Widescreen</PresentationFormat>
  <Paragraphs>175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Sasha Taylor</dc:creator>
  <cp:lastModifiedBy>Sasha Taylor</cp:lastModifiedBy>
  <cp:revision>3</cp:revision>
  <dcterms:created xsi:type="dcterms:W3CDTF">2021-12-15T06:23:18Z</dcterms:created>
  <dcterms:modified xsi:type="dcterms:W3CDTF">2022-01-04T14:05:09Z</dcterms:modified>
</cp:coreProperties>
</file>