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6858000" cy="9144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360B0-B36C-418C-B673-ABB4E2F5B855}" v="15" dt="2022-10-11T15:43:1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94660"/>
  </p:normalViewPr>
  <p:slideViewPr>
    <p:cSldViewPr>
      <p:cViewPr varScale="1">
        <p:scale>
          <a:sx n="89" d="100"/>
          <a:sy n="89" d="100"/>
        </p:scale>
        <p:origin x="3144" y="8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hwell, Niamh" userId="e096ca2b-9e54-4fa6-8a75-535b938922af" providerId="ADAL" clId="{008360B0-B36C-418C-B673-ABB4E2F5B855}"/>
    <pc:docChg chg="undo redo custSel addSld delSld modSld">
      <pc:chgData name="Southwell, Niamh" userId="e096ca2b-9e54-4fa6-8a75-535b938922af" providerId="ADAL" clId="{008360B0-B36C-418C-B673-ABB4E2F5B855}" dt="2022-10-11T15:43:11.625" v="1407" actId="1076"/>
      <pc:docMkLst>
        <pc:docMk/>
      </pc:docMkLst>
      <pc:sldChg chg="modSp mod">
        <pc:chgData name="Southwell, Niamh" userId="e096ca2b-9e54-4fa6-8a75-535b938922af" providerId="ADAL" clId="{008360B0-B36C-418C-B673-ABB4E2F5B855}" dt="2022-10-11T15:43:11.625" v="1407" actId="1076"/>
        <pc:sldMkLst>
          <pc:docMk/>
          <pc:sldMk cId="1172608888" sldId="256"/>
        </pc:sldMkLst>
        <pc:spChg chg="mod">
          <ac:chgData name="Southwell, Niamh" userId="e096ca2b-9e54-4fa6-8a75-535b938922af" providerId="ADAL" clId="{008360B0-B36C-418C-B673-ABB4E2F5B855}" dt="2022-10-11T15:43:11.625" v="1407" actId="1076"/>
          <ac:spMkLst>
            <pc:docMk/>
            <pc:sldMk cId="1172608888" sldId="256"/>
            <ac:spMk id="11" creationId="{00000000-0000-0000-0000-000000000000}"/>
          </ac:spMkLst>
        </pc:spChg>
        <pc:spChg chg="mod">
          <ac:chgData name="Southwell, Niamh" userId="e096ca2b-9e54-4fa6-8a75-535b938922af" providerId="ADAL" clId="{008360B0-B36C-418C-B673-ABB4E2F5B855}" dt="2022-10-11T15:42:03.194" v="1067" actId="1076"/>
          <ac:spMkLst>
            <pc:docMk/>
            <pc:sldMk cId="1172608888" sldId="256"/>
            <ac:spMk id="24" creationId="{C21168C8-FCCD-480B-B2BD-B10285468E0A}"/>
          </ac:spMkLst>
        </pc:spChg>
        <pc:picChg chg="mod">
          <ac:chgData name="Southwell, Niamh" userId="e096ca2b-9e54-4fa6-8a75-535b938922af" providerId="ADAL" clId="{008360B0-B36C-418C-B673-ABB4E2F5B855}" dt="2022-10-11T15:42:03.793" v="1068" actId="1076"/>
          <ac:picMkLst>
            <pc:docMk/>
            <pc:sldMk cId="1172608888" sldId="256"/>
            <ac:picMk id="14" creationId="{7FFD735B-D24A-43FC-8E54-BB8D821BA41E}"/>
          </ac:picMkLst>
        </pc:picChg>
      </pc:sldChg>
      <pc:sldChg chg="addSp delSp modSp mod">
        <pc:chgData name="Southwell, Niamh" userId="e096ca2b-9e54-4fa6-8a75-535b938922af" providerId="ADAL" clId="{008360B0-B36C-418C-B673-ABB4E2F5B855}" dt="2022-10-11T15:33:58.656" v="764" actId="1076"/>
        <pc:sldMkLst>
          <pc:docMk/>
          <pc:sldMk cId="3549221686" sldId="258"/>
        </pc:sldMkLst>
        <pc:spChg chg="add mod">
          <ac:chgData name="Southwell, Niamh" userId="e096ca2b-9e54-4fa6-8a75-535b938922af" providerId="ADAL" clId="{008360B0-B36C-418C-B673-ABB4E2F5B855}" dt="2022-10-11T15:30:28.061" v="700" actId="1076"/>
          <ac:spMkLst>
            <pc:docMk/>
            <pc:sldMk cId="3549221686" sldId="258"/>
            <ac:spMk id="14" creationId="{B7D98319-CF9F-464D-9807-DE5DF06C5F67}"/>
          </ac:spMkLst>
        </pc:spChg>
        <pc:spChg chg="mod">
          <ac:chgData name="Southwell, Niamh" userId="e096ca2b-9e54-4fa6-8a75-535b938922af" providerId="ADAL" clId="{008360B0-B36C-418C-B673-ABB4E2F5B855}" dt="2022-10-11T15:30:37.090" v="702" actId="1076"/>
          <ac:spMkLst>
            <pc:docMk/>
            <pc:sldMk cId="3549221686" sldId="258"/>
            <ac:spMk id="15" creationId="{B1B8DD5B-1080-40DC-AB7A-AB4A08BBCD0B}"/>
          </ac:spMkLst>
        </pc:spChg>
        <pc:spChg chg="mod">
          <ac:chgData name="Southwell, Niamh" userId="e096ca2b-9e54-4fa6-8a75-535b938922af" providerId="ADAL" clId="{008360B0-B36C-418C-B673-ABB4E2F5B855}" dt="2022-10-11T15:26:05.875" v="264" actId="1076"/>
          <ac:spMkLst>
            <pc:docMk/>
            <pc:sldMk cId="3549221686" sldId="258"/>
            <ac:spMk id="19" creationId="{6E14AAFC-79E1-4AE7-BD8A-889AE3CA33B0}"/>
          </ac:spMkLst>
        </pc:spChg>
        <pc:spChg chg="mod">
          <ac:chgData name="Southwell, Niamh" userId="e096ca2b-9e54-4fa6-8a75-535b938922af" providerId="ADAL" clId="{008360B0-B36C-418C-B673-ABB4E2F5B855}" dt="2022-10-11T15:27:53.217" v="554" actId="1076"/>
          <ac:spMkLst>
            <pc:docMk/>
            <pc:sldMk cId="3549221686" sldId="258"/>
            <ac:spMk id="20" creationId="{D044F948-C657-4C1B-BADE-205B4A685136}"/>
          </ac:spMkLst>
        </pc:spChg>
        <pc:spChg chg="add mod">
          <ac:chgData name="Southwell, Niamh" userId="e096ca2b-9e54-4fa6-8a75-535b938922af" providerId="ADAL" clId="{008360B0-B36C-418C-B673-ABB4E2F5B855}" dt="2022-10-11T15:27:56.928" v="555" actId="1076"/>
          <ac:spMkLst>
            <pc:docMk/>
            <pc:sldMk cId="3549221686" sldId="258"/>
            <ac:spMk id="21" creationId="{7C92A0BE-780B-4050-A627-8F2444535417}"/>
          </ac:spMkLst>
        </pc:spChg>
        <pc:spChg chg="add del mod">
          <ac:chgData name="Southwell, Niamh" userId="e096ca2b-9e54-4fa6-8a75-535b938922af" providerId="ADAL" clId="{008360B0-B36C-418C-B673-ABB4E2F5B855}" dt="2022-10-11T15:11:41.041" v="148" actId="21"/>
          <ac:spMkLst>
            <pc:docMk/>
            <pc:sldMk cId="3549221686" sldId="258"/>
            <ac:spMk id="22" creationId="{2300F1B4-CCB3-4494-86D2-F11BB4CD84B7}"/>
          </ac:spMkLst>
        </pc:spChg>
        <pc:spChg chg="add mod">
          <ac:chgData name="Southwell, Niamh" userId="e096ca2b-9e54-4fa6-8a75-535b938922af" providerId="ADAL" clId="{008360B0-B36C-418C-B673-ABB4E2F5B855}" dt="2022-10-11T15:33:50.029" v="761" actId="1076"/>
          <ac:spMkLst>
            <pc:docMk/>
            <pc:sldMk cId="3549221686" sldId="258"/>
            <ac:spMk id="23" creationId="{912AC490-C7EA-4D63-9C2A-B3EFE50F6AB8}"/>
          </ac:spMkLst>
        </pc:spChg>
        <pc:spChg chg="add mod">
          <ac:chgData name="Southwell, Niamh" userId="e096ca2b-9e54-4fa6-8a75-535b938922af" providerId="ADAL" clId="{008360B0-B36C-418C-B673-ABB4E2F5B855}" dt="2022-10-11T15:27:59.256" v="556" actId="1076"/>
          <ac:spMkLst>
            <pc:docMk/>
            <pc:sldMk cId="3549221686" sldId="258"/>
            <ac:spMk id="27" creationId="{36A7C02E-0F45-414A-A539-AA58B8BDF37F}"/>
          </ac:spMkLst>
        </pc:spChg>
        <pc:spChg chg="add mod">
          <ac:chgData name="Southwell, Niamh" userId="e096ca2b-9e54-4fa6-8a75-535b938922af" providerId="ADAL" clId="{008360B0-B36C-418C-B673-ABB4E2F5B855}" dt="2022-10-11T15:33:58.656" v="764" actId="1076"/>
          <ac:spMkLst>
            <pc:docMk/>
            <pc:sldMk cId="3549221686" sldId="258"/>
            <ac:spMk id="31" creationId="{600B5FC0-0006-494D-83E6-250360C545CA}"/>
          </ac:spMkLst>
        </pc:spChg>
        <pc:picChg chg="mod">
          <ac:chgData name="Southwell, Niamh" userId="e096ca2b-9e54-4fa6-8a75-535b938922af" providerId="ADAL" clId="{008360B0-B36C-418C-B673-ABB4E2F5B855}" dt="2022-10-11T15:30:34.081" v="701" actId="1076"/>
          <ac:picMkLst>
            <pc:docMk/>
            <pc:sldMk cId="3549221686" sldId="258"/>
            <ac:picMk id="17" creationId="{DE664F2D-CD68-4A35-BB2C-8F0E8ABAB4F5}"/>
          </ac:picMkLst>
        </pc:picChg>
        <pc:picChg chg="mod">
          <ac:chgData name="Southwell, Niamh" userId="e096ca2b-9e54-4fa6-8a75-535b938922af" providerId="ADAL" clId="{008360B0-B36C-418C-B673-ABB4E2F5B855}" dt="2022-10-11T15:26:00.425" v="263" actId="1076"/>
          <ac:picMkLst>
            <pc:docMk/>
            <pc:sldMk cId="3549221686" sldId="258"/>
            <ac:picMk id="18" creationId="{E9BB416B-ECB1-4A32-BF8C-A5B0F45003D0}"/>
          </ac:picMkLst>
        </pc:picChg>
        <pc:picChg chg="add del mod">
          <ac:chgData name="Southwell, Niamh" userId="e096ca2b-9e54-4fa6-8a75-535b938922af" providerId="ADAL" clId="{008360B0-B36C-418C-B673-ABB4E2F5B855}" dt="2022-10-11T15:32:24.885" v="703" actId="478"/>
          <ac:picMkLst>
            <pc:docMk/>
            <pc:sldMk cId="3549221686" sldId="258"/>
            <ac:picMk id="24" creationId="{D7CF3629-DAB1-475B-A647-9FDE2A8B7390}"/>
          </ac:picMkLst>
        </pc:picChg>
        <pc:picChg chg="add mod">
          <ac:chgData name="Southwell, Niamh" userId="e096ca2b-9e54-4fa6-8a75-535b938922af" providerId="ADAL" clId="{008360B0-B36C-418C-B673-ABB4E2F5B855}" dt="2022-10-11T15:26:13.513" v="267" actId="1076"/>
          <ac:picMkLst>
            <pc:docMk/>
            <pc:sldMk cId="3549221686" sldId="258"/>
            <ac:picMk id="26" creationId="{E38A2A6A-EAE3-4F15-9879-0FBC5664A25A}"/>
          </ac:picMkLst>
        </pc:picChg>
        <pc:picChg chg="add mod">
          <ac:chgData name="Southwell, Niamh" userId="e096ca2b-9e54-4fa6-8a75-535b938922af" providerId="ADAL" clId="{008360B0-B36C-418C-B673-ABB4E2F5B855}" dt="2022-10-11T15:33:53.280" v="762" actId="1076"/>
          <ac:picMkLst>
            <pc:docMk/>
            <pc:sldMk cId="3549221686" sldId="258"/>
            <ac:picMk id="29" creationId="{1B29AAC0-7876-4BDF-89DA-72A8866B63D2}"/>
          </ac:picMkLst>
        </pc:picChg>
        <pc:cxnChg chg="add mod">
          <ac:chgData name="Southwell, Niamh" userId="e096ca2b-9e54-4fa6-8a75-535b938922af" providerId="ADAL" clId="{008360B0-B36C-418C-B673-ABB4E2F5B855}" dt="2022-10-11T15:17:01.052" v="180" actId="14100"/>
          <ac:cxnSpMkLst>
            <pc:docMk/>
            <pc:sldMk cId="3549221686" sldId="258"/>
            <ac:cxnSpMk id="13" creationId="{D4D1EFD2-90EF-4C7A-9DC5-C49279D25B44}"/>
          </ac:cxnSpMkLst>
        </pc:cxnChg>
        <pc:cxnChg chg="mod">
          <ac:chgData name="Southwell, Niamh" userId="e096ca2b-9e54-4fa6-8a75-535b938922af" providerId="ADAL" clId="{008360B0-B36C-418C-B673-ABB4E2F5B855}" dt="2022-10-11T15:17:43.382" v="189" actId="14100"/>
          <ac:cxnSpMkLst>
            <pc:docMk/>
            <pc:sldMk cId="3549221686" sldId="258"/>
            <ac:cxnSpMk id="16" creationId="{00000000-0000-0000-0000-000000000000}"/>
          </ac:cxnSpMkLst>
        </pc:cxnChg>
      </pc:sldChg>
      <pc:sldChg chg="addSp delSp modSp add del mod">
        <pc:chgData name="Southwell, Niamh" userId="e096ca2b-9e54-4fa6-8a75-535b938922af" providerId="ADAL" clId="{008360B0-B36C-418C-B673-ABB4E2F5B855}" dt="2022-10-11T15:16:24.837" v="169" actId="47"/>
        <pc:sldMkLst>
          <pc:docMk/>
          <pc:sldMk cId="1483163154" sldId="259"/>
        </pc:sldMkLst>
        <pc:spChg chg="add del mod">
          <ac:chgData name="Southwell, Niamh" userId="e096ca2b-9e54-4fa6-8a75-535b938922af" providerId="ADAL" clId="{008360B0-B36C-418C-B673-ABB4E2F5B855}" dt="2022-10-11T15:14:43.487" v="167" actId="478"/>
          <ac:spMkLst>
            <pc:docMk/>
            <pc:sldMk cId="1483163154" sldId="259"/>
            <ac:spMk id="4" creationId="{6EFF1BA1-EE0E-4058-8693-E84E5371AA24}"/>
          </ac:spMkLst>
        </pc:spChg>
        <pc:spChg chg="add del mod">
          <ac:chgData name="Southwell, Niamh" userId="e096ca2b-9e54-4fa6-8a75-535b938922af" providerId="ADAL" clId="{008360B0-B36C-418C-B673-ABB4E2F5B855}" dt="2022-10-11T15:16:23.160" v="168" actId="21"/>
          <ac:spMkLst>
            <pc:docMk/>
            <pc:sldMk cId="1483163154" sldId="259"/>
            <ac:spMk id="14" creationId="{B08AD3A6-95A2-467F-BD41-F9F93592A330}"/>
          </ac:spMkLst>
        </pc:spChg>
        <pc:spChg chg="del">
          <ac:chgData name="Southwell, Niamh" userId="e096ca2b-9e54-4fa6-8a75-535b938922af" providerId="ADAL" clId="{008360B0-B36C-418C-B673-ABB4E2F5B855}" dt="2022-10-11T15:11:57.372" v="155" actId="478"/>
          <ac:spMkLst>
            <pc:docMk/>
            <pc:sldMk cId="1483163154" sldId="259"/>
            <ac:spMk id="15" creationId="{B1B8DD5B-1080-40DC-AB7A-AB4A08BBCD0B}"/>
          </ac:spMkLst>
        </pc:spChg>
        <pc:spChg chg="del">
          <ac:chgData name="Southwell, Niamh" userId="e096ca2b-9e54-4fa6-8a75-535b938922af" providerId="ADAL" clId="{008360B0-B36C-418C-B673-ABB4E2F5B855}" dt="2022-10-11T15:11:54.880" v="154" actId="478"/>
          <ac:spMkLst>
            <pc:docMk/>
            <pc:sldMk cId="1483163154" sldId="259"/>
            <ac:spMk id="19" creationId="{6E14AAFC-79E1-4AE7-BD8A-889AE3CA33B0}"/>
          </ac:spMkLst>
        </pc:spChg>
        <pc:spChg chg="del">
          <ac:chgData name="Southwell, Niamh" userId="e096ca2b-9e54-4fa6-8a75-535b938922af" providerId="ADAL" clId="{008360B0-B36C-418C-B673-ABB4E2F5B855}" dt="2022-10-11T15:11:47.980" v="150" actId="478"/>
          <ac:spMkLst>
            <pc:docMk/>
            <pc:sldMk cId="1483163154" sldId="259"/>
            <ac:spMk id="20" creationId="{D044F948-C657-4C1B-BADE-205B4A685136}"/>
          </ac:spMkLst>
        </pc:spChg>
        <pc:spChg chg="del">
          <ac:chgData name="Southwell, Niamh" userId="e096ca2b-9e54-4fa6-8a75-535b938922af" providerId="ADAL" clId="{008360B0-B36C-418C-B673-ABB4E2F5B855}" dt="2022-10-11T15:11:49.700" v="151" actId="478"/>
          <ac:spMkLst>
            <pc:docMk/>
            <pc:sldMk cId="1483163154" sldId="259"/>
            <ac:spMk id="21" creationId="{7C92A0BE-780B-4050-A627-8F2444535417}"/>
          </ac:spMkLst>
        </pc:spChg>
        <pc:picChg chg="add del mod">
          <ac:chgData name="Southwell, Niamh" userId="e096ca2b-9e54-4fa6-8a75-535b938922af" providerId="ADAL" clId="{008360B0-B36C-418C-B673-ABB4E2F5B855}" dt="2022-10-11T15:16:23.160" v="168" actId="21"/>
          <ac:picMkLst>
            <pc:docMk/>
            <pc:sldMk cId="1483163154" sldId="259"/>
            <ac:picMk id="3" creationId="{470B4682-780D-40BB-AEE8-979E1552913A}"/>
          </ac:picMkLst>
        </pc:picChg>
        <pc:picChg chg="del">
          <ac:chgData name="Southwell, Niamh" userId="e096ca2b-9e54-4fa6-8a75-535b938922af" providerId="ADAL" clId="{008360B0-B36C-418C-B673-ABB4E2F5B855}" dt="2022-10-11T15:11:51.658" v="152" actId="478"/>
          <ac:picMkLst>
            <pc:docMk/>
            <pc:sldMk cId="1483163154" sldId="259"/>
            <ac:picMk id="17" creationId="{DE664F2D-CD68-4A35-BB2C-8F0E8ABAB4F5}"/>
          </ac:picMkLst>
        </pc:picChg>
        <pc:picChg chg="del">
          <ac:chgData name="Southwell, Niamh" userId="e096ca2b-9e54-4fa6-8a75-535b938922af" providerId="ADAL" clId="{008360B0-B36C-418C-B673-ABB4E2F5B855}" dt="2022-10-11T15:11:52.826" v="153" actId="478"/>
          <ac:picMkLst>
            <pc:docMk/>
            <pc:sldMk cId="1483163154" sldId="259"/>
            <ac:picMk id="18" creationId="{E9BB416B-ECB1-4A32-BF8C-A5B0F45003D0}"/>
          </ac:picMkLst>
        </pc:picChg>
        <pc:cxnChg chg="del">
          <ac:chgData name="Southwell, Niamh" userId="e096ca2b-9e54-4fa6-8a75-535b938922af" providerId="ADAL" clId="{008360B0-B36C-418C-B673-ABB4E2F5B855}" dt="2022-10-11T15:11:59.642" v="156" actId="478"/>
          <ac:cxnSpMkLst>
            <pc:docMk/>
            <pc:sldMk cId="1483163154" sldId="259"/>
            <ac:cxnSpMk id="13" creationId="{D4D1EFD2-90EF-4C7A-9DC5-C49279D25B44}"/>
          </ac:cxnSpMkLst>
        </pc:cxnChg>
        <pc:cxnChg chg="mod">
          <ac:chgData name="Southwell, Niamh" userId="e096ca2b-9e54-4fa6-8a75-535b938922af" providerId="ADAL" clId="{008360B0-B36C-418C-B673-ABB4E2F5B855}" dt="2022-10-11T15:14:07.914" v="162" actId="1076"/>
          <ac:cxnSpMkLst>
            <pc:docMk/>
            <pc:sldMk cId="1483163154" sldId="259"/>
            <ac:cxnSpMk id="16"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A0BFB7-625F-403A-B06E-EEBC48B18DAB}"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287395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A0BFB7-625F-403A-B06E-EEBC48B18DAB}"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21175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A0BFB7-625F-403A-B06E-EEBC48B18DAB}"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34484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A0BFB7-625F-403A-B06E-EEBC48B18DAB}"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74183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0BFB7-625F-403A-B06E-EEBC48B18DAB}"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28765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A0BFB7-625F-403A-B06E-EEBC48B18DAB}"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285124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A0BFB7-625F-403A-B06E-EEBC48B18DAB}" type="datetimeFigureOut">
              <a:rPr lang="en-GB" smtClean="0"/>
              <a:t>11/10/2022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369678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A0BFB7-625F-403A-B06E-EEBC48B18DAB}" type="datetimeFigureOut">
              <a:rPr lang="en-GB" smtClean="0"/>
              <a:t>11/10/2022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28270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0BFB7-625F-403A-B06E-EEBC48B18DAB}" type="datetimeFigureOut">
              <a:rPr lang="en-GB" smtClean="0"/>
              <a:t>11/10/2022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36764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0BFB7-625F-403A-B06E-EEBC48B18DAB}"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401336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0BFB7-625F-403A-B06E-EEBC48B18DAB}"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CE4-4787-4AC3-9762-732137B0EC1F}" type="slidenum">
              <a:rPr lang="en-GB" smtClean="0"/>
              <a:t>‹#›</a:t>
            </a:fld>
            <a:endParaRPr lang="en-GB"/>
          </a:p>
        </p:txBody>
      </p:sp>
    </p:spTree>
    <p:extLst>
      <p:ext uri="{BB962C8B-B14F-4D97-AF65-F5344CB8AC3E}">
        <p14:creationId xmlns:p14="http://schemas.microsoft.com/office/powerpoint/2010/main" val="124278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4A0BFB7-625F-403A-B06E-EEBC48B18DAB}" type="datetimeFigureOut">
              <a:rPr lang="en-GB" smtClean="0"/>
              <a:t>11/10/2022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324FCE4-4787-4AC3-9762-732137B0EC1F}" type="slidenum">
              <a:rPr lang="en-GB" smtClean="0"/>
              <a:t>‹#›</a:t>
            </a:fld>
            <a:endParaRPr lang="en-GB"/>
          </a:p>
        </p:txBody>
      </p:sp>
    </p:spTree>
    <p:extLst>
      <p:ext uri="{BB962C8B-B14F-4D97-AF65-F5344CB8AC3E}">
        <p14:creationId xmlns:p14="http://schemas.microsoft.com/office/powerpoint/2010/main" val="2853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https://web.yammer.com/main/org/bam.com/users/eyJfdHlwZSI6IlVzZXIiLCJpZCI6IjE2ODUxNTE5MjUifQ" TargetMode="External"/><Relationship Id="rId3" Type="http://schemas.openxmlformats.org/officeDocument/2006/relationships/image" Target="../media/image6.png"/><Relationship Id="rId7" Type="http://schemas.openxmlformats.org/officeDocument/2006/relationships/hyperlink" Target="https://web.yammer.com/main/org/bam.com/users/eyJfdHlwZSI6IlVzZXIiLCJpZCI6IjE2ODUxNTM1MDYifQ"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web.yammer.com/main/org/bam.com/users/eyJfdHlwZSI6IlVzZXIiLCJpZCI6IjExNDI5MzA3MjY5MTIifQ" TargetMode="External"/><Relationship Id="rId4" Type="http://schemas.openxmlformats.org/officeDocument/2006/relationships/image" Target="../media/image7.jpeg"/><Relationship Id="rId9" Type="http://schemas.openxmlformats.org/officeDocument/2006/relationships/hyperlink" Target="https://web.yammer.com/main/org/bam.com/users/eyJfdHlwZSI6IlVzZXIiLCJpZCI6IjE1OTIyODUzNTYwMzIif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bam.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r="41025"/>
          <a:stretch/>
        </p:blipFill>
        <p:spPr bwMode="auto">
          <a:xfrm>
            <a:off x="0" y="0"/>
            <a:ext cx="6858000" cy="685800"/>
          </a:xfrm>
          <a:prstGeom prst="rect">
            <a:avLst/>
          </a:prstGeom>
          <a:noFill/>
          <a:ln>
            <a:noFill/>
          </a:ln>
        </p:spPr>
      </p:pic>
      <p:sp>
        <p:nvSpPr>
          <p:cNvPr id="6" name="Rectangle 1"/>
          <p:cNvSpPr>
            <a:spLocks noGrp="1" noChangeArrowheads="1"/>
          </p:cNvSpPr>
          <p:nvPr>
            <p:ph type="subTitle" idx="1"/>
          </p:nvPr>
        </p:nvSpPr>
        <p:spPr bwMode="auto">
          <a:xfrm>
            <a:off x="141126" y="3655538"/>
            <a:ext cx="35520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algn="l" fontAlgn="base">
              <a:lnSpc>
                <a:spcPct val="100000"/>
              </a:lnSpc>
              <a:spcAft>
                <a:spcPct val="0"/>
              </a:spcAft>
              <a:buClrTx/>
              <a:buSzTx/>
              <a:tabLst/>
            </a:pPr>
            <a:r>
              <a:rPr lang="en-US" altLang="en-US" sz="1000" b="1" dirty="0">
                <a:latin typeface="Helvetica" pitchFamily="34" charset="0"/>
                <a:ea typeface="+mj-ea"/>
                <a:cs typeface="+mj-cs"/>
              </a:rPr>
              <a:t>Upcoming activities</a:t>
            </a:r>
          </a:p>
          <a:p>
            <a:pPr marR="0" lvl="0" algn="l" fontAlgn="base">
              <a:lnSpc>
                <a:spcPct val="100000"/>
              </a:lnSpc>
              <a:spcAft>
                <a:spcPct val="0"/>
              </a:spcAft>
              <a:buClrTx/>
              <a:buSzTx/>
              <a:tabLst/>
            </a:pPr>
            <a:endParaRPr lang="en-US" altLang="en-US" sz="1000" b="1" dirty="0">
              <a:latin typeface="Helvetica" pitchFamily="34" charset="0"/>
              <a:ea typeface="+mj-ea"/>
              <a:cs typeface="+mj-cs"/>
            </a:endParaRPr>
          </a:p>
          <a:p>
            <a:pPr marR="0" lvl="0" algn="just" fontAlgn="base">
              <a:lnSpc>
                <a:spcPct val="100000"/>
              </a:lnSpc>
              <a:spcAft>
                <a:spcPct val="0"/>
              </a:spcAft>
              <a:buClrTx/>
              <a:buSzTx/>
              <a:tabLst/>
            </a:pPr>
            <a:r>
              <a:rPr lang="en-GB" altLang="en-US" sz="900" dirty="0">
                <a:latin typeface="Helvetica"/>
                <a:ea typeface="Times New Roman"/>
                <a:cs typeface="Times New Roman"/>
              </a:rPr>
              <a:t>Works to be carried out over the next period are:</a:t>
            </a:r>
          </a:p>
          <a:p>
            <a:pPr marL="171450" marR="0" lvl="0" indent="-171450" algn="just" fontAlgn="base">
              <a:lnSpc>
                <a:spcPct val="100000"/>
              </a:lnSpc>
              <a:spcAft>
                <a:spcPct val="0"/>
              </a:spcAft>
              <a:buClrTx/>
              <a:buSzTx/>
              <a:buFont typeface="Wingdings" panose="05000000000000000000" pitchFamily="2" charset="2"/>
              <a:buChar char="Ø"/>
              <a:tabLst/>
            </a:pPr>
            <a:endParaRPr lang="en-GB" altLang="en-US" sz="900" dirty="0">
              <a:latin typeface="Helvetica"/>
              <a:ea typeface="Times New Roman"/>
              <a:cs typeface="Times New Roman"/>
            </a:endParaRP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Concrete Flooring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Scaffolding - ongoing</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Roofing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Brickwork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Ground works &amp; Civils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Cassette flooring system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Demolition works (potential noisy works) –  currently taking place. </a:t>
            </a:r>
          </a:p>
          <a:p>
            <a:pPr marL="171450" marR="0" lvl="0" indent="-171450" algn="just" fontAlgn="base">
              <a:lnSpc>
                <a:spcPct val="100000"/>
              </a:lnSpc>
              <a:spcAft>
                <a:spcPct val="0"/>
              </a:spcAft>
              <a:buClrTx/>
              <a:buSzTx/>
              <a:buFont typeface="Wingdings" panose="05000000000000000000" pitchFamily="2" charset="2"/>
              <a:buChar char="Ø"/>
              <a:tabLst/>
            </a:pPr>
            <a:r>
              <a:rPr lang="en-GB" altLang="en-US" sz="900" dirty="0">
                <a:latin typeface="Helvetica"/>
                <a:ea typeface="Times New Roman"/>
                <a:cs typeface="Times New Roman"/>
              </a:rPr>
              <a:t>Steelwork Install – currently taking place</a:t>
            </a:r>
          </a:p>
          <a:p>
            <a:pPr marL="171450" marR="0" lvl="0" indent="-171450" algn="just" fontAlgn="base">
              <a:lnSpc>
                <a:spcPct val="100000"/>
              </a:lnSpc>
              <a:spcAft>
                <a:spcPct val="0"/>
              </a:spcAft>
              <a:buClrTx/>
              <a:buSzTx/>
              <a:buFont typeface="Wingdings" panose="05000000000000000000" pitchFamily="2" charset="2"/>
              <a:buChar char="Ø"/>
              <a:tabLst/>
            </a:pPr>
            <a:endParaRPr lang="en-GB" altLang="en-US" sz="900" dirty="0">
              <a:latin typeface="Helvetica"/>
              <a:ea typeface="Times New Roman"/>
              <a:cs typeface="Times New Roman"/>
            </a:endParaRPr>
          </a:p>
          <a:p>
            <a:pPr marR="0" lvl="0" algn="just" fontAlgn="base">
              <a:lnSpc>
                <a:spcPct val="100000"/>
              </a:lnSpc>
              <a:spcAft>
                <a:spcPct val="0"/>
              </a:spcAft>
              <a:buClrTx/>
              <a:buSzTx/>
              <a:tabLst/>
            </a:pPr>
            <a:endParaRPr lang="en-GB" altLang="en-US" sz="900" dirty="0">
              <a:latin typeface="Helvetica"/>
              <a:ea typeface="Times New Roman"/>
              <a:cs typeface="Times New Roman"/>
            </a:endParaRPr>
          </a:p>
          <a:p>
            <a:pPr marR="0" lvl="0" algn="just" fontAlgn="base">
              <a:lnSpc>
                <a:spcPct val="100000"/>
              </a:lnSpc>
              <a:spcAft>
                <a:spcPct val="0"/>
              </a:spcAft>
              <a:buClrTx/>
              <a:buSzTx/>
              <a:tabLst/>
            </a:pPr>
            <a:endParaRPr lang="en-GB" altLang="en-US" sz="900" dirty="0">
              <a:latin typeface="Helvetica"/>
              <a:ea typeface="Times New Roman"/>
              <a:cs typeface="Times New Roman"/>
            </a:endParaRPr>
          </a:p>
          <a:p>
            <a:pPr marR="0" lvl="0" algn="just" fontAlgn="base">
              <a:lnSpc>
                <a:spcPct val="100000"/>
              </a:lnSpc>
              <a:spcAft>
                <a:spcPct val="0"/>
              </a:spcAft>
              <a:buClrTx/>
              <a:buSzTx/>
              <a:tabLst/>
            </a:pPr>
            <a:endParaRPr lang="en-GB" altLang="en-US" sz="900" dirty="0">
              <a:latin typeface="Helvetica"/>
              <a:ea typeface="Times New Roman"/>
              <a:cs typeface="Times New Roman"/>
            </a:endParaRPr>
          </a:p>
          <a:p>
            <a:pPr marR="0" lvl="0" algn="just" fontAlgn="base">
              <a:lnSpc>
                <a:spcPct val="100000"/>
              </a:lnSpc>
              <a:spcAft>
                <a:spcPct val="0"/>
              </a:spcAft>
              <a:buClrTx/>
              <a:buSzTx/>
              <a:tabLst/>
            </a:pPr>
            <a:endParaRPr lang="en-GB" altLang="en-US" sz="900" dirty="0">
              <a:latin typeface="Helvetica"/>
              <a:ea typeface="Times New Roman"/>
              <a:cs typeface="Times New Roman"/>
            </a:endParaRPr>
          </a:p>
        </p:txBody>
      </p:sp>
      <p:sp>
        <p:nvSpPr>
          <p:cNvPr id="7" name="Title 1"/>
          <p:cNvSpPr txBox="1">
            <a:spLocks/>
          </p:cNvSpPr>
          <p:nvPr/>
        </p:nvSpPr>
        <p:spPr>
          <a:xfrm>
            <a:off x="404664" y="2195736"/>
            <a:ext cx="2880320" cy="663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dirty="0"/>
              <a:t>Hello,</a:t>
            </a:r>
          </a:p>
          <a:p>
            <a:pPr algn="l"/>
            <a:endParaRPr lang="en-GB" sz="1200" dirty="0"/>
          </a:p>
          <a:p>
            <a:pPr algn="l"/>
            <a:r>
              <a:rPr lang="en-GB" sz="1200" dirty="0"/>
              <a:t>You may or may not be aware that Springfield Primary Academy have been undergoing a transformation with phase 1 being complete, (the Newbuild facing Springfield road). We have now commenced the 2</a:t>
            </a:r>
            <a:r>
              <a:rPr lang="en-GB" sz="1200" baseline="30000" dirty="0"/>
              <a:t>nd</a:t>
            </a:r>
            <a:r>
              <a:rPr lang="en-GB" sz="1200" dirty="0"/>
              <a:t> phase being a refurbishment of the existing school.</a:t>
            </a:r>
          </a:p>
          <a:p>
            <a:pPr algn="l"/>
            <a:r>
              <a:rPr lang="en-GB" sz="1200" dirty="0"/>
              <a:t>We will continue to send out Newsletters as the development progresses to keep yourselves and all local residents informed of upcoming key Activities. </a:t>
            </a:r>
          </a:p>
          <a:p>
            <a:pPr algn="l"/>
            <a:endParaRPr lang="en-GB" sz="1200" dirty="0"/>
          </a:p>
        </p:txBody>
      </p:sp>
      <p:sp>
        <p:nvSpPr>
          <p:cNvPr id="12" name="TextBox 11"/>
          <p:cNvSpPr txBox="1"/>
          <p:nvPr/>
        </p:nvSpPr>
        <p:spPr>
          <a:xfrm>
            <a:off x="163867" y="751220"/>
            <a:ext cx="7153565" cy="292388"/>
          </a:xfrm>
          <a:prstGeom prst="rect">
            <a:avLst/>
          </a:prstGeom>
          <a:noFill/>
        </p:spPr>
        <p:txBody>
          <a:bodyPr wrap="square" rtlCol="0">
            <a:spAutoFit/>
          </a:bodyPr>
          <a:lstStyle/>
          <a:p>
            <a:r>
              <a:rPr lang="en-GB" sz="1300" b="1" dirty="0">
                <a:solidFill>
                  <a:srgbClr val="00B050"/>
                </a:solidFill>
                <a:latin typeface="Helvetica" pitchFamily="34" charset="0"/>
              </a:rPr>
              <a:t>Welcome to Newsletter where we update you on what’s happening on site</a:t>
            </a:r>
          </a:p>
        </p:txBody>
      </p:sp>
      <p:sp>
        <p:nvSpPr>
          <p:cNvPr id="2" name="Title 1"/>
          <p:cNvSpPr>
            <a:spLocks noGrp="1"/>
          </p:cNvSpPr>
          <p:nvPr>
            <p:ph type="ctrTitle"/>
          </p:nvPr>
        </p:nvSpPr>
        <p:spPr>
          <a:xfrm>
            <a:off x="90065" y="0"/>
            <a:ext cx="4464496" cy="663889"/>
          </a:xfrm>
        </p:spPr>
        <p:txBody>
          <a:bodyPr>
            <a:normAutofit/>
          </a:bodyPr>
          <a:lstStyle/>
          <a:p>
            <a:pPr algn="l"/>
            <a:r>
              <a:rPr lang="en-GB" sz="1600" b="1" dirty="0">
                <a:solidFill>
                  <a:schemeClr val="bg1"/>
                </a:solidFill>
              </a:rPr>
              <a:t>Springfield Primary Academy Development – Phase 2 </a:t>
            </a:r>
          </a:p>
        </p:txBody>
      </p:sp>
      <p:sp>
        <p:nvSpPr>
          <p:cNvPr id="16" name="Title 1"/>
          <p:cNvSpPr txBox="1">
            <a:spLocks/>
          </p:cNvSpPr>
          <p:nvPr/>
        </p:nvSpPr>
        <p:spPr>
          <a:xfrm>
            <a:off x="4941168" y="179512"/>
            <a:ext cx="2304256" cy="663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300" b="1" dirty="0">
                <a:solidFill>
                  <a:schemeClr val="bg1"/>
                </a:solidFill>
              </a:rPr>
              <a:t>No. 03 – October 2022</a:t>
            </a:r>
          </a:p>
        </p:txBody>
      </p:sp>
      <p:cxnSp>
        <p:nvCxnSpPr>
          <p:cNvPr id="25" name="Straight Connector 24"/>
          <p:cNvCxnSpPr>
            <a:cxnSpLocks/>
          </p:cNvCxnSpPr>
          <p:nvPr/>
        </p:nvCxnSpPr>
        <p:spPr>
          <a:xfrm>
            <a:off x="3825046" y="1115616"/>
            <a:ext cx="22850" cy="483074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ectangle 1"/>
          <p:cNvSpPr txBox="1">
            <a:spLocks noChangeArrowheads="1"/>
          </p:cNvSpPr>
          <p:nvPr/>
        </p:nvSpPr>
        <p:spPr bwMode="auto">
          <a:xfrm>
            <a:off x="3847896" y="2667987"/>
            <a:ext cx="245578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fontAlgn="base" latinLnBrk="0" hangingPunct="1">
              <a:spcBef>
                <a:spcPct val="0"/>
              </a:spcBef>
              <a:spcAft>
                <a:spcPct val="0"/>
              </a:spcAft>
              <a:buFont typeface="Arial" panose="020B0604020202020204" pitchFamily="34" charset="0"/>
              <a:buNone/>
              <a:defRPr sz="3200" kern="1200">
                <a:solidFill>
                  <a:schemeClr val="tx1"/>
                </a:solidFill>
                <a:latin typeface="Arial" pitchFamily="34" charset="0"/>
                <a:ea typeface="+mn-ea"/>
                <a:cs typeface="Arial" pitchFamily="34" charset="0"/>
              </a:defRPr>
            </a:lvl1pPr>
            <a:lvl2pPr marL="457200" indent="0" algn="ctr" defTabSz="914400" rtl="0" eaLnBrk="1" fontAlgn="base" latinLnBrk="0" hangingPunct="1">
              <a:spcBef>
                <a:spcPct val="0"/>
              </a:spcBef>
              <a:spcAft>
                <a:spcPct val="0"/>
              </a:spcAft>
              <a:buFont typeface="Arial" panose="020B0604020202020204" pitchFamily="34" charset="0"/>
              <a:buNone/>
              <a:defRPr sz="2800" kern="1200">
                <a:solidFill>
                  <a:schemeClr val="tx1"/>
                </a:solidFill>
                <a:latin typeface="Arial" pitchFamily="34" charset="0"/>
                <a:ea typeface="+mn-ea"/>
                <a:cs typeface="Arial" pitchFamily="34" charset="0"/>
              </a:defRPr>
            </a:lvl2pPr>
            <a:lvl3pPr marL="914400" indent="0" algn="ctr"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Arial" pitchFamily="34" charset="0"/>
                <a:ea typeface="+mn-ea"/>
                <a:cs typeface="Arial" pitchFamily="34" charset="0"/>
              </a:defRPr>
            </a:lvl3pPr>
            <a:lvl4pPr marL="13716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4pPr>
            <a:lvl5pPr marL="18288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5pPr>
            <a:lvl6pPr marL="22860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6pPr>
            <a:lvl7pPr marL="27432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7pPr>
            <a:lvl8pPr marL="32004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8pPr>
            <a:lvl9pPr marL="3657600" indent="0" algn="ctr" defTabSz="914400" rtl="0" eaLnBrk="1" fontAlgn="base" latinLnBrk="0" hangingPunct="1">
              <a:spcBef>
                <a:spcPct val="0"/>
              </a:spcBef>
              <a:spcAft>
                <a:spcPct val="0"/>
              </a:spcAft>
              <a:buFont typeface="Arial" panose="020B0604020202020204" pitchFamily="34" charset="0"/>
              <a:buNone/>
              <a:defRPr sz="2000" kern="1200">
                <a:solidFill>
                  <a:schemeClr val="tx1"/>
                </a:solidFill>
                <a:latin typeface="Arial" pitchFamily="34" charset="0"/>
                <a:ea typeface="+mn-ea"/>
                <a:cs typeface="Arial" pitchFamily="34" charset="0"/>
              </a:defRPr>
            </a:lvl9pPr>
          </a:lstStyle>
          <a:p>
            <a:pPr algn="l"/>
            <a:r>
              <a:rPr lang="en-GB" altLang="en-US" sz="1000" b="1" dirty="0">
                <a:latin typeface="Helvetica" pitchFamily="34" charset="0"/>
                <a:ea typeface="+mj-ea"/>
                <a:cs typeface="+mj-cs"/>
              </a:rPr>
              <a:t>Traffic Management </a:t>
            </a:r>
          </a:p>
          <a:p>
            <a:pPr algn="l"/>
            <a:r>
              <a:rPr lang="en-GB" altLang="en-US" sz="1000" b="1" dirty="0">
                <a:latin typeface="Helvetica" pitchFamily="34" charset="0"/>
                <a:ea typeface="+mj-ea"/>
                <a:cs typeface="+mj-cs"/>
              </a:rPr>
              <a:t>The cycle lane closure is still in place from the hours of 7:30am and 17:00pm. </a:t>
            </a:r>
          </a:p>
          <a:p>
            <a:pPr algn="l"/>
            <a:endParaRPr lang="en-GB" altLang="en-US" sz="1000" b="1" dirty="0">
              <a:latin typeface="Helvetica" pitchFamily="34" charset="0"/>
              <a:ea typeface="+mj-ea"/>
              <a:cs typeface="+mj-cs"/>
            </a:endParaRPr>
          </a:p>
          <a:p>
            <a:pPr algn="l"/>
            <a:r>
              <a:rPr lang="en-GB" altLang="en-US" sz="1000" b="1" dirty="0">
                <a:latin typeface="Helvetica" pitchFamily="34" charset="0"/>
                <a:ea typeface="+mj-ea"/>
                <a:cs typeface="+mj-cs"/>
              </a:rPr>
              <a:t>Deliveries continue to be restricted during school pick up and drop off hours. </a:t>
            </a:r>
          </a:p>
          <a:p>
            <a:pPr algn="l"/>
            <a:endParaRPr lang="en-GB" altLang="en-US" sz="900" dirty="0">
              <a:latin typeface="Helvetica"/>
              <a:ea typeface="Times New Roman"/>
              <a:cs typeface="Times New Roman"/>
            </a:endParaRPr>
          </a:p>
          <a:p>
            <a:pPr algn="just"/>
            <a:r>
              <a:rPr lang="en-GB" altLang="en-US" sz="900" dirty="0">
                <a:latin typeface="Helvetica"/>
                <a:ea typeface="Times New Roman"/>
                <a:cs typeface="Times New Roman"/>
              </a:rPr>
              <a:t>If you have any concerns please contact the site team on the number provided. </a:t>
            </a:r>
          </a:p>
          <a:p>
            <a:pPr algn="just"/>
            <a:endParaRPr lang="en-GB" altLang="en-US" sz="900" dirty="0">
              <a:latin typeface="Helvetica"/>
              <a:ea typeface="Times New Roman"/>
              <a:cs typeface="Times New Roman"/>
            </a:endParaRPr>
          </a:p>
        </p:txBody>
      </p:sp>
      <p:pic>
        <p:nvPicPr>
          <p:cNvPr id="5" name="Picture 4" descr="A picture containing outdoor, way, sidewalk, road&#10;&#10;Description automatically generated">
            <a:extLst>
              <a:ext uri="{FF2B5EF4-FFF2-40B4-BE49-F238E27FC236}">
                <a16:creationId xmlns:a16="http://schemas.microsoft.com/office/drawing/2014/main" id="{2CED857F-BCD9-4C68-964C-60002BC14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86131" y="4286513"/>
            <a:ext cx="1414588" cy="1704514"/>
          </a:xfrm>
          <a:prstGeom prst="rect">
            <a:avLst/>
          </a:prstGeom>
        </p:spPr>
      </p:pic>
      <p:pic>
        <p:nvPicPr>
          <p:cNvPr id="13" name="Picture 12" descr="A picture containing building, sky, outdoor, street&#10;&#10;Description automatically generated">
            <a:extLst>
              <a:ext uri="{FF2B5EF4-FFF2-40B4-BE49-F238E27FC236}">
                <a16:creationId xmlns:a16="http://schemas.microsoft.com/office/drawing/2014/main" id="{34181915-E595-4985-A8E0-1B9F43E3F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098" y="1079005"/>
            <a:ext cx="2737867" cy="1588982"/>
          </a:xfrm>
          <a:prstGeom prst="rect">
            <a:avLst/>
          </a:prstGeom>
        </p:spPr>
      </p:pic>
      <p:pic>
        <p:nvPicPr>
          <p:cNvPr id="8" name="Picture 7" descr="Graphical user interface, application, website&#10;&#10;Description automatically generated">
            <a:extLst>
              <a:ext uri="{FF2B5EF4-FFF2-40B4-BE49-F238E27FC236}">
                <a16:creationId xmlns:a16="http://schemas.microsoft.com/office/drawing/2014/main" id="{717E377D-BE2E-4099-B0BE-8B872C659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2398" y="6722247"/>
            <a:ext cx="4208699" cy="1958277"/>
          </a:xfrm>
          <a:prstGeom prst="rect">
            <a:avLst/>
          </a:prstGeom>
        </p:spPr>
      </p:pic>
      <p:pic>
        <p:nvPicPr>
          <p:cNvPr id="14" name="Picture 13">
            <a:extLst>
              <a:ext uri="{FF2B5EF4-FFF2-40B4-BE49-F238E27FC236}">
                <a16:creationId xmlns:a16="http://schemas.microsoft.com/office/drawing/2014/main" id="{7FFD735B-D24A-43FC-8E54-BB8D821BA41E}"/>
              </a:ext>
            </a:extLst>
          </p:cNvPr>
          <p:cNvPicPr>
            <a:picLocks noChangeAspect="1"/>
          </p:cNvPicPr>
          <p:nvPr/>
        </p:nvPicPr>
        <p:blipFill>
          <a:blip r:embed="rId6"/>
          <a:stretch>
            <a:fillRect/>
          </a:stretch>
        </p:blipFill>
        <p:spPr>
          <a:xfrm>
            <a:off x="116192" y="6198064"/>
            <a:ext cx="733425" cy="628650"/>
          </a:xfrm>
          <a:prstGeom prst="rect">
            <a:avLst/>
          </a:prstGeom>
        </p:spPr>
      </p:pic>
      <p:cxnSp>
        <p:nvCxnSpPr>
          <p:cNvPr id="18" name="Straight Connector 17">
            <a:extLst>
              <a:ext uri="{FF2B5EF4-FFF2-40B4-BE49-F238E27FC236}">
                <a16:creationId xmlns:a16="http://schemas.microsoft.com/office/drawing/2014/main" id="{9AF7625E-7215-414C-92C9-B94014DA22DF}"/>
              </a:ext>
            </a:extLst>
          </p:cNvPr>
          <p:cNvCxnSpPr>
            <a:cxnSpLocks/>
          </p:cNvCxnSpPr>
          <p:nvPr/>
        </p:nvCxnSpPr>
        <p:spPr>
          <a:xfrm flipH="1" flipV="1">
            <a:off x="0" y="5935403"/>
            <a:ext cx="6858000" cy="2191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1168C8-FCCD-480B-B2BD-B10285468E0A}"/>
              </a:ext>
            </a:extLst>
          </p:cNvPr>
          <p:cNvSpPr txBox="1"/>
          <p:nvPr/>
        </p:nvSpPr>
        <p:spPr>
          <a:xfrm>
            <a:off x="912502" y="6144158"/>
            <a:ext cx="6550924" cy="369332"/>
          </a:xfrm>
          <a:prstGeom prst="rect">
            <a:avLst/>
          </a:prstGeom>
          <a:noFill/>
        </p:spPr>
        <p:txBody>
          <a:bodyPr wrap="square">
            <a:spAutoFit/>
          </a:bodyPr>
          <a:lstStyle/>
          <a:p>
            <a:r>
              <a:rPr lang="en-GB" b="1" i="1" dirty="0"/>
              <a:t>Want to receive more regular updates with progress on site?</a:t>
            </a:r>
          </a:p>
        </p:txBody>
      </p:sp>
      <p:sp>
        <p:nvSpPr>
          <p:cNvPr id="22" name="TextBox 21">
            <a:extLst>
              <a:ext uri="{FF2B5EF4-FFF2-40B4-BE49-F238E27FC236}">
                <a16:creationId xmlns:a16="http://schemas.microsoft.com/office/drawing/2014/main" id="{964C299F-6456-48D0-91F5-F1507A313E0D}"/>
              </a:ext>
            </a:extLst>
          </p:cNvPr>
          <p:cNvSpPr txBox="1"/>
          <p:nvPr/>
        </p:nvSpPr>
        <p:spPr>
          <a:xfrm>
            <a:off x="163867" y="6934737"/>
            <a:ext cx="2689069" cy="1323439"/>
          </a:xfrm>
          <a:prstGeom prst="rect">
            <a:avLst/>
          </a:prstGeom>
          <a:noFill/>
        </p:spPr>
        <p:txBody>
          <a:bodyPr wrap="square" rtlCol="0">
            <a:spAutoFit/>
          </a:bodyPr>
          <a:lstStyle/>
          <a:p>
            <a:pPr algn="ctr"/>
            <a:r>
              <a:rPr lang="en-GB" sz="2000" dirty="0"/>
              <a:t>Follow our Twitter Page! </a:t>
            </a:r>
          </a:p>
          <a:p>
            <a:pPr algn="ctr"/>
            <a:endParaRPr lang="en-GB" sz="2000" dirty="0"/>
          </a:p>
          <a:p>
            <a:pPr algn="ctr"/>
            <a:r>
              <a:rPr lang="en-GB" sz="2000" b="1" dirty="0">
                <a:solidFill>
                  <a:srgbClr val="00B0F0"/>
                </a:solidFill>
              </a:rPr>
              <a:t>@</a:t>
            </a:r>
            <a:r>
              <a:rPr lang="en-GB" sz="2000" b="1" i="0" dirty="0">
                <a:solidFill>
                  <a:srgbClr val="00B0F0"/>
                </a:solidFill>
                <a:effectLst/>
                <a:latin typeface="TwitterChirp"/>
              </a:rPr>
              <a:t>SpringfieldPri3</a:t>
            </a:r>
            <a:endParaRPr lang="en-GB" sz="2000" b="1" dirty="0">
              <a:solidFill>
                <a:srgbClr val="00B0F0"/>
              </a:solidFill>
            </a:endParaRPr>
          </a:p>
        </p:txBody>
      </p:sp>
    </p:spTree>
    <p:extLst>
      <p:ext uri="{BB962C8B-B14F-4D97-AF65-F5344CB8AC3E}">
        <p14:creationId xmlns:p14="http://schemas.microsoft.com/office/powerpoint/2010/main" val="117260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extLst>
              <a:ext uri="{28A0092B-C50C-407E-A947-70E740481C1C}">
                <a14:useLocalDpi xmlns:a14="http://schemas.microsoft.com/office/drawing/2010/main" val="0"/>
              </a:ext>
            </a:extLst>
          </a:blip>
          <a:srcRect r="41025"/>
          <a:stretch/>
        </p:blipFill>
        <p:spPr bwMode="auto">
          <a:xfrm>
            <a:off x="0" y="0"/>
            <a:ext cx="6858000" cy="685800"/>
          </a:xfrm>
          <a:prstGeom prst="rect">
            <a:avLst/>
          </a:prstGeom>
          <a:noFill/>
          <a:ln>
            <a:noFill/>
          </a:ln>
        </p:spPr>
      </p:pic>
      <p:sp>
        <p:nvSpPr>
          <p:cNvPr id="11" name="Title 1"/>
          <p:cNvSpPr txBox="1">
            <a:spLocks/>
          </p:cNvSpPr>
          <p:nvPr/>
        </p:nvSpPr>
        <p:spPr>
          <a:xfrm>
            <a:off x="90065" y="0"/>
            <a:ext cx="4464496" cy="663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dirty="0">
                <a:solidFill>
                  <a:schemeClr val="bg1"/>
                </a:solidFill>
              </a:rPr>
              <a:t>Springfield Primary Academy Development – Phase 2 </a:t>
            </a:r>
          </a:p>
        </p:txBody>
      </p:sp>
      <p:sp>
        <p:nvSpPr>
          <p:cNvPr id="12" name="Title 1"/>
          <p:cNvSpPr txBox="1">
            <a:spLocks/>
          </p:cNvSpPr>
          <p:nvPr/>
        </p:nvSpPr>
        <p:spPr>
          <a:xfrm>
            <a:off x="4941168" y="179512"/>
            <a:ext cx="2304256" cy="663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300" b="1" dirty="0">
                <a:solidFill>
                  <a:schemeClr val="bg1"/>
                </a:solidFill>
              </a:rPr>
              <a:t>No.3 October 2022</a:t>
            </a:r>
          </a:p>
        </p:txBody>
      </p:sp>
      <p:cxnSp>
        <p:nvCxnSpPr>
          <p:cNvPr id="16" name="Straight Connector 15"/>
          <p:cNvCxnSpPr>
            <a:cxnSpLocks/>
          </p:cNvCxnSpPr>
          <p:nvPr/>
        </p:nvCxnSpPr>
        <p:spPr>
          <a:xfrm>
            <a:off x="2492896" y="821949"/>
            <a:ext cx="0" cy="41100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B8DD5B-1080-40DC-AB7A-AB4A08BBCD0B}"/>
              </a:ext>
            </a:extLst>
          </p:cNvPr>
          <p:cNvSpPr txBox="1"/>
          <p:nvPr/>
        </p:nvSpPr>
        <p:spPr>
          <a:xfrm>
            <a:off x="2542858" y="813141"/>
            <a:ext cx="3623480" cy="715581"/>
          </a:xfrm>
          <a:prstGeom prst="rect">
            <a:avLst/>
          </a:prstGeom>
          <a:noFill/>
        </p:spPr>
        <p:txBody>
          <a:bodyPr wrap="square">
            <a:spAutoFit/>
          </a:bodyPr>
          <a:lstStyle/>
          <a:p>
            <a:pPr algn="just">
              <a:lnSpc>
                <a:spcPts val="1200"/>
              </a:lnSpc>
              <a:spcAft>
                <a:spcPts val="285"/>
              </a:spcAft>
              <a:tabLst>
                <a:tab pos="152400" algn="l"/>
                <a:tab pos="1231900" algn="l"/>
              </a:tabLst>
            </a:pPr>
            <a:r>
              <a:rPr lang="en-US" b="1" dirty="0">
                <a:solidFill>
                  <a:srgbClr val="7BAC52"/>
                </a:solidFill>
                <a:latin typeface="Helvetica"/>
                <a:ea typeface="Times New Roman"/>
                <a:cs typeface="Times New Roman"/>
              </a:rPr>
              <a:t>Environmental</a:t>
            </a:r>
            <a:endParaRPr lang="en-GB" sz="1800" b="1" dirty="0">
              <a:solidFill>
                <a:srgbClr val="7BAC52"/>
              </a:solidFill>
              <a:effectLst/>
              <a:latin typeface="Helvetica"/>
              <a:ea typeface="Times New Roman"/>
              <a:cs typeface="Times New Roman"/>
            </a:endParaRPr>
          </a:p>
          <a:p>
            <a:pPr algn="just">
              <a:spcAft>
                <a:spcPts val="0"/>
              </a:spcAft>
            </a:pPr>
            <a:endParaRPr lang="en-GB" sz="1400" dirty="0">
              <a:effectLst/>
              <a:latin typeface="Times New Roman"/>
              <a:ea typeface="Times New Roman"/>
            </a:endParaRPr>
          </a:p>
          <a:p>
            <a:pPr algn="ctr">
              <a:spcAft>
                <a:spcPts val="0"/>
              </a:spcAft>
            </a:pPr>
            <a:r>
              <a:rPr lang="en-GB" sz="1400" b="1" dirty="0">
                <a:latin typeface="Times New Roman"/>
                <a:ea typeface="Times New Roman"/>
              </a:rPr>
              <a:t>Our aim : Zero Carbon by 2030!</a:t>
            </a:r>
            <a:endParaRPr lang="en-GB" sz="1400" b="1" dirty="0">
              <a:effectLst/>
              <a:latin typeface="Times New Roman"/>
              <a:ea typeface="Times New Roman"/>
            </a:endParaRPr>
          </a:p>
        </p:txBody>
      </p:sp>
      <p:pic>
        <p:nvPicPr>
          <p:cNvPr id="17" name="Picture 16">
            <a:extLst>
              <a:ext uri="{FF2B5EF4-FFF2-40B4-BE49-F238E27FC236}">
                <a16:creationId xmlns:a16="http://schemas.microsoft.com/office/drawing/2014/main" id="{DE664F2D-CD68-4A35-BB2C-8F0E8ABAB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59" y="961421"/>
            <a:ext cx="1268757" cy="1277182"/>
          </a:xfrm>
          <a:prstGeom prst="rect">
            <a:avLst/>
          </a:prstGeom>
        </p:spPr>
      </p:pic>
      <p:pic>
        <p:nvPicPr>
          <p:cNvPr id="18" name="Picture 2">
            <a:extLst>
              <a:ext uri="{FF2B5EF4-FFF2-40B4-BE49-F238E27FC236}">
                <a16:creationId xmlns:a16="http://schemas.microsoft.com/office/drawing/2014/main" id="{E9BB416B-ECB1-4A32-BF8C-A5B0F45003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9" r="20195" b="13427"/>
          <a:stretch/>
        </p:blipFill>
        <p:spPr bwMode="auto">
          <a:xfrm rot="5400000">
            <a:off x="416665" y="893008"/>
            <a:ext cx="1573165" cy="141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bject 14">
            <a:extLst>
              <a:ext uri="{FF2B5EF4-FFF2-40B4-BE49-F238E27FC236}">
                <a16:creationId xmlns:a16="http://schemas.microsoft.com/office/drawing/2014/main" id="{6E14AAFC-79E1-4AE7-BD8A-889AE3CA33B0}"/>
              </a:ext>
            </a:extLst>
          </p:cNvPr>
          <p:cNvSpPr txBox="1"/>
          <p:nvPr/>
        </p:nvSpPr>
        <p:spPr>
          <a:xfrm>
            <a:off x="244290" y="2530630"/>
            <a:ext cx="1849683" cy="392415"/>
          </a:xfrm>
          <a:prstGeom prst="rect">
            <a:avLst/>
          </a:prstGeom>
        </p:spPr>
        <p:txBody>
          <a:bodyPr vert="horz" wrap="square" lIns="0" tIns="0" rIns="0" bIns="0" rtlCol="0">
            <a:spAutoFit/>
          </a:bodyPr>
          <a:lstStyle/>
          <a:p>
            <a:pPr marL="12700">
              <a:lnSpc>
                <a:spcPct val="100000"/>
              </a:lnSpc>
            </a:pPr>
            <a:r>
              <a:rPr lang="en-GB" sz="850" i="1" spc="25" dirty="0">
                <a:latin typeface="Arial"/>
                <a:cs typeface="Arial"/>
              </a:rPr>
              <a:t>An electric BROKK that was used at Springfield Primary Academy for the demolition of the floor slabs. </a:t>
            </a:r>
            <a:endParaRPr sz="850" i="1" spc="25" dirty="0">
              <a:latin typeface="Arial"/>
              <a:cs typeface="Arial"/>
            </a:endParaRPr>
          </a:p>
        </p:txBody>
      </p:sp>
      <p:sp>
        <p:nvSpPr>
          <p:cNvPr id="20" name="TextBox 19">
            <a:extLst>
              <a:ext uri="{FF2B5EF4-FFF2-40B4-BE49-F238E27FC236}">
                <a16:creationId xmlns:a16="http://schemas.microsoft.com/office/drawing/2014/main" id="{D044F948-C657-4C1B-BADE-205B4A685136}"/>
              </a:ext>
            </a:extLst>
          </p:cNvPr>
          <p:cNvSpPr txBox="1"/>
          <p:nvPr/>
        </p:nvSpPr>
        <p:spPr>
          <a:xfrm>
            <a:off x="2492896" y="2788617"/>
            <a:ext cx="3623480" cy="500137"/>
          </a:xfrm>
          <a:prstGeom prst="rect">
            <a:avLst/>
          </a:prstGeom>
          <a:noFill/>
        </p:spPr>
        <p:txBody>
          <a:bodyPr wrap="square">
            <a:spAutoFit/>
          </a:bodyPr>
          <a:lstStyle/>
          <a:p>
            <a:pPr algn="just">
              <a:lnSpc>
                <a:spcPts val="1200"/>
              </a:lnSpc>
              <a:spcAft>
                <a:spcPts val="285"/>
              </a:spcAft>
              <a:tabLst>
                <a:tab pos="152400" algn="l"/>
                <a:tab pos="1231900" algn="l"/>
              </a:tabLst>
            </a:pPr>
            <a:r>
              <a:rPr lang="en-US" b="1" dirty="0">
                <a:solidFill>
                  <a:srgbClr val="7BAC52"/>
                </a:solidFill>
                <a:latin typeface="Helvetica"/>
                <a:ea typeface="Times New Roman"/>
                <a:cs typeface="Times New Roman"/>
              </a:rPr>
              <a:t>Engagement </a:t>
            </a:r>
            <a:endParaRPr lang="en-GB" sz="1800" b="1" dirty="0">
              <a:solidFill>
                <a:srgbClr val="7BAC52"/>
              </a:solidFill>
              <a:effectLst/>
              <a:latin typeface="Helvetica"/>
              <a:ea typeface="Times New Roman"/>
              <a:cs typeface="Times New Roman"/>
            </a:endParaRPr>
          </a:p>
          <a:p>
            <a:pPr algn="just">
              <a:spcAft>
                <a:spcPts val="0"/>
              </a:spcAft>
            </a:pPr>
            <a:endParaRPr lang="en-GB" sz="1400" dirty="0">
              <a:effectLst/>
              <a:latin typeface="Times New Roman"/>
              <a:ea typeface="Times New Roman"/>
            </a:endParaRPr>
          </a:p>
        </p:txBody>
      </p:sp>
      <p:cxnSp>
        <p:nvCxnSpPr>
          <p:cNvPr id="13" name="Straight Connector 12">
            <a:extLst>
              <a:ext uri="{FF2B5EF4-FFF2-40B4-BE49-F238E27FC236}">
                <a16:creationId xmlns:a16="http://schemas.microsoft.com/office/drawing/2014/main" id="{D4D1EFD2-90EF-4C7A-9DC5-C49279D25B44}"/>
              </a:ext>
            </a:extLst>
          </p:cNvPr>
          <p:cNvCxnSpPr>
            <a:cxnSpLocks/>
          </p:cNvCxnSpPr>
          <p:nvPr/>
        </p:nvCxnSpPr>
        <p:spPr>
          <a:xfrm flipH="1">
            <a:off x="90065" y="5148121"/>
            <a:ext cx="665130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92A0BE-780B-4050-A627-8F2444535417}"/>
              </a:ext>
            </a:extLst>
          </p:cNvPr>
          <p:cNvSpPr txBox="1"/>
          <p:nvPr/>
        </p:nvSpPr>
        <p:spPr>
          <a:xfrm>
            <a:off x="2922898" y="3100814"/>
            <a:ext cx="3623094" cy="430887"/>
          </a:xfrm>
          <a:prstGeom prst="rect">
            <a:avLst/>
          </a:prstGeom>
          <a:noFill/>
        </p:spPr>
        <p:txBody>
          <a:bodyPr wrap="square">
            <a:spAutoFit/>
          </a:bodyPr>
          <a:lstStyle/>
          <a:p>
            <a:pPr algn="ctr">
              <a:spcAft>
                <a:spcPts val="0"/>
              </a:spcAft>
            </a:pPr>
            <a:r>
              <a:rPr lang="en-GB" sz="1100" b="1" dirty="0">
                <a:effectLst/>
                <a:latin typeface="Times New Roman"/>
                <a:ea typeface="Times New Roman"/>
              </a:rPr>
              <a:t>How </a:t>
            </a:r>
            <a:r>
              <a:rPr lang="en-GB" sz="1100" b="1" dirty="0">
                <a:latin typeface="Times New Roman"/>
                <a:ea typeface="Times New Roman"/>
              </a:rPr>
              <a:t>have we engaged with the community within the last month? </a:t>
            </a:r>
            <a:endParaRPr lang="en-GB" sz="1100" b="1" dirty="0">
              <a:effectLst/>
              <a:latin typeface="Times New Roman"/>
              <a:ea typeface="Times New Roman"/>
            </a:endParaRPr>
          </a:p>
        </p:txBody>
      </p:sp>
      <p:sp>
        <p:nvSpPr>
          <p:cNvPr id="23" name="TextBox 22">
            <a:extLst>
              <a:ext uri="{FF2B5EF4-FFF2-40B4-BE49-F238E27FC236}">
                <a16:creationId xmlns:a16="http://schemas.microsoft.com/office/drawing/2014/main" id="{912AC490-C7EA-4D63-9C2A-B3EFE50F6AB8}"/>
              </a:ext>
            </a:extLst>
          </p:cNvPr>
          <p:cNvSpPr txBox="1"/>
          <p:nvPr/>
        </p:nvSpPr>
        <p:spPr>
          <a:xfrm>
            <a:off x="1876699" y="5312564"/>
            <a:ext cx="3623480" cy="500137"/>
          </a:xfrm>
          <a:prstGeom prst="rect">
            <a:avLst/>
          </a:prstGeom>
          <a:noFill/>
        </p:spPr>
        <p:txBody>
          <a:bodyPr wrap="square">
            <a:spAutoFit/>
          </a:bodyPr>
          <a:lstStyle/>
          <a:p>
            <a:pPr algn="just">
              <a:lnSpc>
                <a:spcPts val="1200"/>
              </a:lnSpc>
              <a:spcAft>
                <a:spcPts val="285"/>
              </a:spcAft>
              <a:tabLst>
                <a:tab pos="152400" algn="l"/>
                <a:tab pos="1231900" algn="l"/>
              </a:tabLst>
            </a:pPr>
            <a:r>
              <a:rPr lang="en-US" b="1" dirty="0">
                <a:solidFill>
                  <a:srgbClr val="7BAC52"/>
                </a:solidFill>
                <a:latin typeface="Helvetica"/>
                <a:ea typeface="Times New Roman"/>
                <a:cs typeface="Times New Roman"/>
              </a:rPr>
              <a:t>Health and safety update </a:t>
            </a:r>
            <a:endParaRPr lang="en-GB" sz="1800" b="1" dirty="0">
              <a:solidFill>
                <a:srgbClr val="7BAC52"/>
              </a:solidFill>
              <a:effectLst/>
              <a:latin typeface="Helvetica"/>
              <a:ea typeface="Times New Roman"/>
              <a:cs typeface="Times New Roman"/>
            </a:endParaRPr>
          </a:p>
          <a:p>
            <a:pPr algn="just">
              <a:spcAft>
                <a:spcPts val="0"/>
              </a:spcAft>
            </a:pPr>
            <a:endParaRPr lang="en-GB" sz="1400" dirty="0">
              <a:effectLst/>
              <a:latin typeface="Times New Roman"/>
              <a:ea typeface="Times New Roman"/>
            </a:endParaRPr>
          </a:p>
        </p:txBody>
      </p:sp>
      <p:sp>
        <p:nvSpPr>
          <p:cNvPr id="14" name="TextBox 13">
            <a:extLst>
              <a:ext uri="{FF2B5EF4-FFF2-40B4-BE49-F238E27FC236}">
                <a16:creationId xmlns:a16="http://schemas.microsoft.com/office/drawing/2014/main" id="{B7D98319-CF9F-464D-9807-DE5DF06C5F67}"/>
              </a:ext>
            </a:extLst>
          </p:cNvPr>
          <p:cNvSpPr txBox="1"/>
          <p:nvPr/>
        </p:nvSpPr>
        <p:spPr>
          <a:xfrm>
            <a:off x="2542858" y="1720946"/>
            <a:ext cx="4125488" cy="1077218"/>
          </a:xfrm>
          <a:prstGeom prst="rect">
            <a:avLst/>
          </a:prstGeom>
          <a:noFill/>
        </p:spPr>
        <p:txBody>
          <a:bodyPr wrap="none" rtlCol="0">
            <a:spAutoFit/>
          </a:bodyPr>
          <a:lstStyle/>
          <a:p>
            <a:pPr marL="285750" indent="-285750">
              <a:buFont typeface="Arial" panose="020B0604020202020204" pitchFamily="34" charset="0"/>
              <a:buChar char="•"/>
            </a:pPr>
            <a:r>
              <a:rPr lang="en-GB" sz="1400" dirty="0"/>
              <a:t>Use of electric plant</a:t>
            </a:r>
          </a:p>
          <a:p>
            <a:pPr marL="285750" indent="-285750">
              <a:buFont typeface="Arial" panose="020B0604020202020204" pitchFamily="34" charset="0"/>
              <a:buChar char="•"/>
            </a:pPr>
            <a:r>
              <a:rPr lang="en-GB" sz="1400" dirty="0"/>
              <a:t>Reducing waste going to landfill</a:t>
            </a:r>
          </a:p>
          <a:p>
            <a:pPr marL="285750" indent="-285750">
              <a:buFont typeface="Arial" panose="020B0604020202020204" pitchFamily="34" charset="0"/>
              <a:buChar char="•"/>
            </a:pPr>
            <a:r>
              <a:rPr lang="en-GB" sz="1400" dirty="0"/>
              <a:t>Trying to reduce plastic packaging where possible</a:t>
            </a:r>
            <a:r>
              <a:rPr lang="en-GB" dirty="0"/>
              <a:t> </a:t>
            </a:r>
          </a:p>
          <a:p>
            <a:pPr marL="285750" indent="-285750">
              <a:buFont typeface="Arial" panose="020B0604020202020204" pitchFamily="34" charset="0"/>
              <a:buChar char="•"/>
            </a:pPr>
            <a:endParaRPr lang="en-GB" dirty="0"/>
          </a:p>
        </p:txBody>
      </p:sp>
      <p:pic>
        <p:nvPicPr>
          <p:cNvPr id="26" name="Picture 25">
            <a:extLst>
              <a:ext uri="{FF2B5EF4-FFF2-40B4-BE49-F238E27FC236}">
                <a16:creationId xmlns:a16="http://schemas.microsoft.com/office/drawing/2014/main" id="{E38A2A6A-EAE3-4F15-9879-0FBC5664A25A}"/>
              </a:ext>
            </a:extLst>
          </p:cNvPr>
          <p:cNvPicPr>
            <a:picLocks noChangeAspect="1"/>
          </p:cNvPicPr>
          <p:nvPr/>
        </p:nvPicPr>
        <p:blipFill>
          <a:blip r:embed="rId5"/>
          <a:stretch>
            <a:fillRect/>
          </a:stretch>
        </p:blipFill>
        <p:spPr>
          <a:xfrm>
            <a:off x="277110" y="3241974"/>
            <a:ext cx="2054936" cy="1507921"/>
          </a:xfrm>
          <a:prstGeom prst="rect">
            <a:avLst/>
          </a:prstGeom>
        </p:spPr>
      </p:pic>
      <p:sp>
        <p:nvSpPr>
          <p:cNvPr id="27" name="TextBox 26">
            <a:extLst>
              <a:ext uri="{FF2B5EF4-FFF2-40B4-BE49-F238E27FC236}">
                <a16:creationId xmlns:a16="http://schemas.microsoft.com/office/drawing/2014/main" id="{36A7C02E-0F45-414A-A539-AA58B8BDF37F}"/>
              </a:ext>
            </a:extLst>
          </p:cNvPr>
          <p:cNvSpPr txBox="1"/>
          <p:nvPr/>
        </p:nvSpPr>
        <p:spPr>
          <a:xfrm>
            <a:off x="2555570" y="3492070"/>
            <a:ext cx="3997981"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t>Supporting women into construction at a local event</a:t>
            </a:r>
          </a:p>
          <a:p>
            <a:pPr marL="285750" indent="-285750">
              <a:buFont typeface="Arial" panose="020B0604020202020204" pitchFamily="34" charset="0"/>
              <a:buChar char="•"/>
            </a:pPr>
            <a:r>
              <a:rPr lang="en-GB" sz="1400" dirty="0"/>
              <a:t>Working with a local college, delivering a community project to help support their learning</a:t>
            </a:r>
          </a:p>
          <a:p>
            <a:pPr marL="285750" indent="-285750">
              <a:buFont typeface="Arial" panose="020B0604020202020204" pitchFamily="34" charset="0"/>
              <a:buChar char="•"/>
            </a:pPr>
            <a:r>
              <a:rPr lang="en-GB" sz="1400" dirty="0"/>
              <a:t>Donated floor protection to Springfield Primary Academy following their colour run</a:t>
            </a:r>
          </a:p>
        </p:txBody>
      </p:sp>
      <p:pic>
        <p:nvPicPr>
          <p:cNvPr id="29" name="Picture 28">
            <a:extLst>
              <a:ext uri="{FF2B5EF4-FFF2-40B4-BE49-F238E27FC236}">
                <a16:creationId xmlns:a16="http://schemas.microsoft.com/office/drawing/2014/main" id="{1B29AAC0-7876-4BDF-89DA-72A8866B63D2}"/>
              </a:ext>
            </a:extLst>
          </p:cNvPr>
          <p:cNvPicPr>
            <a:picLocks noChangeAspect="1"/>
          </p:cNvPicPr>
          <p:nvPr/>
        </p:nvPicPr>
        <p:blipFill>
          <a:blip r:embed="rId6"/>
          <a:stretch>
            <a:fillRect/>
          </a:stretch>
        </p:blipFill>
        <p:spPr>
          <a:xfrm>
            <a:off x="277110" y="6041828"/>
            <a:ext cx="2943262" cy="2181612"/>
          </a:xfrm>
          <a:prstGeom prst="rect">
            <a:avLst/>
          </a:prstGeom>
        </p:spPr>
      </p:pic>
      <p:sp>
        <p:nvSpPr>
          <p:cNvPr id="31" name="TextBox 30">
            <a:extLst>
              <a:ext uri="{FF2B5EF4-FFF2-40B4-BE49-F238E27FC236}">
                <a16:creationId xmlns:a16="http://schemas.microsoft.com/office/drawing/2014/main" id="{600B5FC0-0006-494D-83E6-250360C545CA}"/>
              </a:ext>
            </a:extLst>
          </p:cNvPr>
          <p:cNvSpPr txBox="1"/>
          <p:nvPr/>
        </p:nvSpPr>
        <p:spPr>
          <a:xfrm>
            <a:off x="3352742" y="5750003"/>
            <a:ext cx="3447974" cy="2970044"/>
          </a:xfrm>
          <a:prstGeom prst="rect">
            <a:avLst/>
          </a:prstGeom>
          <a:noFill/>
        </p:spPr>
        <p:txBody>
          <a:bodyPr wrap="square">
            <a:spAutoFit/>
          </a:bodyPr>
          <a:lstStyle/>
          <a:p>
            <a:pPr algn="l"/>
            <a:r>
              <a:rPr lang="en-GB" sz="1100" b="0" i="0" dirty="0">
                <a:solidFill>
                  <a:srgbClr val="11100F"/>
                </a:solidFill>
                <a:effectLst/>
                <a:latin typeface="Segoe UI" panose="020B0502040204020203" pitchFamily="34" charset="0"/>
              </a:rPr>
              <a:t>Well done to the team at our Springfield Primary Academy project for winning the 2022 Q3 Health &amp; Safety Award. This is the second time the project has won the award, which is testament to their hard work in what has proven to be an extremely challenging and complex project. </a:t>
            </a:r>
          </a:p>
          <a:p>
            <a:pPr algn="l"/>
            <a:r>
              <a:rPr lang="en-GB" sz="1100" b="0" i="0" dirty="0">
                <a:solidFill>
                  <a:srgbClr val="11100F"/>
                </a:solidFill>
                <a:effectLst/>
                <a:latin typeface="Segoe UI" panose="020B0502040204020203" pitchFamily="34" charset="0"/>
              </a:rPr>
              <a:t> </a:t>
            </a:r>
          </a:p>
          <a:p>
            <a:pPr algn="l"/>
            <a:r>
              <a:rPr lang="en-GB" sz="1100" b="0" i="0" dirty="0">
                <a:solidFill>
                  <a:srgbClr val="11100F"/>
                </a:solidFill>
                <a:effectLst/>
                <a:latin typeface="Segoe UI" panose="020B0502040204020203" pitchFamily="34" charset="0"/>
              </a:rPr>
              <a:t>Pictured from left to right: Construction </a:t>
            </a:r>
            <a:r>
              <a:rPr lang="en-GB" sz="1100" b="0" i="0" dirty="0">
                <a:effectLst/>
                <a:latin typeface="Segoe UI" panose="020B0502040204020203" pitchFamily="34" charset="0"/>
              </a:rPr>
              <a:t>director </a:t>
            </a:r>
            <a:r>
              <a:rPr lang="en-GB" sz="1100" b="0" i="0" u="none" strike="noStrike" dirty="0">
                <a:effectLst/>
                <a:latin typeface="Segoe UI" panose="020B0502040204020203" pitchFamily="34" charset="0"/>
                <a:hlinkClick r:id="rId7">
                  <a:extLst>
                    <a:ext uri="{A12FA001-AC4F-418D-AE19-62706E023703}">
                      <ahyp:hlinkClr xmlns:ahyp="http://schemas.microsoft.com/office/drawing/2018/hyperlinkcolor" val="tx"/>
                    </a:ext>
                  </a:extLst>
                </a:hlinkClick>
              </a:rPr>
              <a:t>Bell, Alan</a:t>
            </a:r>
            <a:r>
              <a:rPr lang="en-GB" sz="1100" b="0" i="0" dirty="0">
                <a:effectLst/>
                <a:latin typeface="Segoe UI" panose="020B0502040204020203" pitchFamily="34" charset="0"/>
              </a:rPr>
              <a:t>, senior site manager </a:t>
            </a:r>
            <a:r>
              <a:rPr lang="en-GB" sz="1100" b="0" i="0" u="none" strike="noStrike" dirty="0">
                <a:effectLst/>
                <a:latin typeface="Segoe UI" panose="020B0502040204020203" pitchFamily="34" charset="0"/>
                <a:hlinkClick r:id="rId8">
                  <a:extLst>
                    <a:ext uri="{A12FA001-AC4F-418D-AE19-62706E023703}">
                      <ahyp:hlinkClr xmlns:ahyp="http://schemas.microsoft.com/office/drawing/2018/hyperlinkcolor" val="tx"/>
                    </a:ext>
                  </a:extLst>
                </a:hlinkClick>
              </a:rPr>
              <a:t>Brittain, Claire</a:t>
            </a:r>
            <a:r>
              <a:rPr lang="en-GB" sz="1100" b="0" i="0" dirty="0">
                <a:effectLst/>
                <a:latin typeface="Segoe UI" panose="020B0502040204020203" pitchFamily="34" charset="0"/>
              </a:rPr>
              <a:t> and senior site manager </a:t>
            </a:r>
            <a:r>
              <a:rPr lang="en-GB" sz="1100" b="0" i="0" u="none" strike="noStrike" dirty="0">
                <a:effectLst/>
                <a:latin typeface="Segoe UI" panose="020B0502040204020203" pitchFamily="34" charset="0"/>
                <a:hlinkClick r:id="rId9">
                  <a:extLst>
                    <a:ext uri="{A12FA001-AC4F-418D-AE19-62706E023703}">
                      <ahyp:hlinkClr xmlns:ahyp="http://schemas.microsoft.com/office/drawing/2018/hyperlinkcolor" val="tx"/>
                    </a:ext>
                  </a:extLst>
                </a:hlinkClick>
              </a:rPr>
              <a:t>Revitt, Mark</a:t>
            </a:r>
            <a:r>
              <a:rPr lang="en-GB" sz="1100" b="0" i="0" dirty="0">
                <a:effectLst/>
                <a:latin typeface="Segoe UI" panose="020B0502040204020203" pitchFamily="34" charset="0"/>
              </a:rPr>
              <a:t>. Construction apprentice </a:t>
            </a:r>
            <a:r>
              <a:rPr lang="en-GB" sz="1100" b="0" i="0" u="none" strike="noStrike" dirty="0">
                <a:effectLst/>
                <a:latin typeface="Segoe UI" panose="020B0502040204020203" pitchFamily="34" charset="0"/>
                <a:hlinkClick r:id="rId10">
                  <a:extLst>
                    <a:ext uri="{A12FA001-AC4F-418D-AE19-62706E023703}">
                      <ahyp:hlinkClr xmlns:ahyp="http://schemas.microsoft.com/office/drawing/2018/hyperlinkcolor" val="tx"/>
                    </a:ext>
                  </a:extLst>
                </a:hlinkClick>
              </a:rPr>
              <a:t>Southwell, Niamh</a:t>
            </a:r>
            <a:r>
              <a:rPr lang="en-GB" sz="1100" b="0" i="0" dirty="0">
                <a:effectLst/>
                <a:latin typeface="Segoe UI" panose="020B0502040204020203" pitchFamily="34" charset="0"/>
              </a:rPr>
              <a:t> </a:t>
            </a:r>
            <a:r>
              <a:rPr lang="en-GB" sz="1100" b="0" i="0" dirty="0">
                <a:solidFill>
                  <a:srgbClr val="11100F"/>
                </a:solidFill>
                <a:effectLst/>
                <a:latin typeface="Segoe UI" panose="020B0502040204020203" pitchFamily="34" charset="0"/>
              </a:rPr>
              <a:t>could not be present for the presentation but has also helped play a key part in the site's excellent safety performance.</a:t>
            </a:r>
          </a:p>
          <a:p>
            <a:pPr algn="l"/>
            <a:r>
              <a:rPr lang="en-GB" sz="1100" b="0" i="0" dirty="0">
                <a:solidFill>
                  <a:srgbClr val="11100F"/>
                </a:solidFill>
                <a:effectLst/>
                <a:latin typeface="Segoe UI" panose="020B0502040204020203" pitchFamily="34" charset="0"/>
              </a:rPr>
              <a:t> </a:t>
            </a:r>
          </a:p>
          <a:p>
            <a:pPr algn="l"/>
            <a:r>
              <a:rPr lang="en-GB" sz="1100" b="0" i="0" dirty="0">
                <a:solidFill>
                  <a:srgbClr val="11100F"/>
                </a:solidFill>
                <a:effectLst/>
                <a:latin typeface="Segoe UI" panose="020B0502040204020203" pitchFamily="34" charset="0"/>
              </a:rPr>
              <a:t>Well done all!</a:t>
            </a:r>
          </a:p>
          <a:p>
            <a:pPr algn="l"/>
            <a:endParaRPr lang="en-GB" sz="1100" dirty="0">
              <a:solidFill>
                <a:srgbClr val="11100F"/>
              </a:solidFill>
              <a:latin typeface="Segoe UI" panose="020B0502040204020203" pitchFamily="34" charset="0"/>
            </a:endParaRPr>
          </a:p>
          <a:p>
            <a:pPr algn="l"/>
            <a:r>
              <a:rPr lang="en-GB" sz="1100" b="0" i="1" dirty="0">
                <a:solidFill>
                  <a:srgbClr val="11100F"/>
                </a:solidFill>
                <a:effectLst/>
                <a:latin typeface="Segoe UI" panose="020B0502040204020203" pitchFamily="34" charset="0"/>
              </a:rPr>
              <a:t>-Quoted from our health and safety advisor.</a:t>
            </a:r>
          </a:p>
        </p:txBody>
      </p:sp>
    </p:spTree>
    <p:extLst>
      <p:ext uri="{BB962C8B-B14F-4D97-AF65-F5344CB8AC3E}">
        <p14:creationId xmlns:p14="http://schemas.microsoft.com/office/powerpoint/2010/main" val="354922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61" y="1160070"/>
            <a:ext cx="1351137" cy="42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64"/>
          <p:cNvSpPr txBox="1">
            <a:spLocks noChangeArrowheads="1"/>
          </p:cNvSpPr>
          <p:nvPr/>
        </p:nvSpPr>
        <p:spPr bwMode="auto">
          <a:xfrm>
            <a:off x="2924944" y="976397"/>
            <a:ext cx="3701415" cy="1219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200"/>
              </a:lnSpc>
              <a:spcAft>
                <a:spcPts val="285"/>
              </a:spcAft>
              <a:tabLst>
                <a:tab pos="152400" algn="l"/>
                <a:tab pos="1231900" algn="l"/>
              </a:tabLst>
            </a:pPr>
            <a:r>
              <a:rPr lang="en-US" sz="900" b="1" dirty="0">
                <a:solidFill>
                  <a:srgbClr val="7BAC52"/>
                </a:solidFill>
                <a:effectLst/>
                <a:latin typeface="Helvetica"/>
                <a:ea typeface="Times New Roman"/>
                <a:cs typeface="Times New Roman"/>
              </a:rPr>
              <a:t>About BAM</a:t>
            </a:r>
            <a:endParaRPr lang="en-GB" sz="900" b="1" dirty="0">
              <a:solidFill>
                <a:srgbClr val="7BAC52"/>
              </a:solidFill>
              <a:effectLst/>
              <a:latin typeface="Helvetica"/>
              <a:ea typeface="Times New Roman"/>
              <a:cs typeface="Times New Roman"/>
            </a:endParaRPr>
          </a:p>
          <a:p>
            <a:pPr algn="just">
              <a:spcAft>
                <a:spcPts val="0"/>
              </a:spcAft>
            </a:pPr>
            <a:r>
              <a:rPr lang="en-GB" sz="900" dirty="0">
                <a:effectLst/>
                <a:latin typeface="HelveticaNeueLTStd-Lt"/>
                <a:ea typeface="Times New Roman"/>
              </a:rPr>
              <a:t>BAM Construction is part of BAM Construct UK which is one of the country’s largest construction services organisations with a turnover of more than £900 million. We operate throughout England, Scotland and</a:t>
            </a:r>
            <a:endParaRPr lang="en-GB" sz="900" dirty="0">
              <a:effectLst/>
              <a:latin typeface="Times New Roman"/>
              <a:ea typeface="Times New Roman"/>
            </a:endParaRPr>
          </a:p>
          <a:p>
            <a:pPr algn="just">
              <a:spcAft>
                <a:spcPts val="0"/>
              </a:spcAft>
            </a:pPr>
            <a:r>
              <a:rPr lang="en-GB" sz="900" dirty="0">
                <a:effectLst/>
                <a:latin typeface="HelveticaNeueLTStd-Lt"/>
                <a:ea typeface="Times New Roman"/>
              </a:rPr>
              <a:t>Wales. Our European parent company is Royal BAM Group which employs over 25,000 people worldwide and has a turnover of €7billion.</a:t>
            </a:r>
            <a:endParaRPr lang="en-GB" sz="900" dirty="0">
              <a:effectLst/>
              <a:latin typeface="Times New Roman"/>
              <a:ea typeface="Times New Roman"/>
            </a:endParaRPr>
          </a:p>
        </p:txBody>
      </p:sp>
      <p:sp>
        <p:nvSpPr>
          <p:cNvPr id="7" name="Text Box 63"/>
          <p:cNvSpPr txBox="1">
            <a:spLocks noChangeArrowheads="1"/>
          </p:cNvSpPr>
          <p:nvPr/>
        </p:nvSpPr>
        <p:spPr bwMode="auto">
          <a:xfrm>
            <a:off x="2924943" y="2195736"/>
            <a:ext cx="3701415" cy="16116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200"/>
              </a:lnSpc>
              <a:spcAft>
                <a:spcPts val="285"/>
              </a:spcAft>
              <a:tabLst>
                <a:tab pos="152400" algn="l"/>
                <a:tab pos="1231900" algn="l"/>
              </a:tabLst>
            </a:pPr>
            <a:r>
              <a:rPr lang="en-US" sz="900" b="1" dirty="0">
                <a:solidFill>
                  <a:srgbClr val="7BAC52"/>
                </a:solidFill>
                <a:effectLst/>
                <a:latin typeface="Helvetica"/>
                <a:ea typeface="Times New Roman"/>
                <a:cs typeface="Times New Roman"/>
              </a:rPr>
              <a:t>Considerate Constructor Scheme (CCS)</a:t>
            </a:r>
            <a:endParaRPr lang="en-GB" sz="900" b="1" dirty="0">
              <a:solidFill>
                <a:srgbClr val="7BAC52"/>
              </a:solidFill>
              <a:effectLst/>
              <a:latin typeface="Helvetica"/>
              <a:ea typeface="Times New Roman"/>
              <a:cs typeface="Times New Roman"/>
            </a:endParaRPr>
          </a:p>
          <a:p>
            <a:pPr algn="just">
              <a:lnSpc>
                <a:spcPts val="1200"/>
              </a:lnSpc>
              <a:spcAft>
                <a:spcPts val="1000"/>
              </a:spcAft>
              <a:tabLst>
                <a:tab pos="152400" algn="l"/>
                <a:tab pos="1231900" algn="l"/>
              </a:tabLst>
            </a:pPr>
            <a:r>
              <a:rPr lang="en-US" sz="900" dirty="0">
                <a:solidFill>
                  <a:srgbClr val="000000"/>
                </a:solidFill>
                <a:effectLst/>
                <a:latin typeface="Helvetica"/>
                <a:ea typeface="Times New Roman"/>
                <a:cs typeface="Times New Roman"/>
              </a:rPr>
              <a:t>BAM </a:t>
            </a:r>
            <a:r>
              <a:rPr lang="en-US" sz="900" dirty="0">
                <a:solidFill>
                  <a:srgbClr val="000000"/>
                </a:solidFill>
                <a:latin typeface="Helvetica"/>
                <a:ea typeface="Times New Roman"/>
                <a:cs typeface="Times New Roman"/>
              </a:rPr>
              <a:t>registers all of its site with </a:t>
            </a:r>
            <a:r>
              <a:rPr lang="en-US" sz="900" dirty="0">
                <a:solidFill>
                  <a:srgbClr val="000000"/>
                </a:solidFill>
                <a:effectLst/>
                <a:latin typeface="Helvetica"/>
                <a:ea typeface="Times New Roman"/>
                <a:cs typeface="Times New Roman"/>
              </a:rPr>
              <a:t>the Considerate Constructors Scheme. This means we are committed to being a good neighbour and to being clean, respectful, safe, environmentally conscious, responsible and accountable. Our site is independently inspected to make sure we live up to these aims.</a:t>
            </a:r>
            <a:endParaRPr lang="en-GB" sz="900" dirty="0">
              <a:solidFill>
                <a:srgbClr val="000000"/>
              </a:solidFill>
              <a:effectLst/>
              <a:latin typeface="Helvetica"/>
              <a:ea typeface="Times New Roman"/>
              <a:cs typeface="Times New Roman"/>
            </a:endParaRPr>
          </a:p>
          <a:p>
            <a:pPr algn="just">
              <a:lnSpc>
                <a:spcPts val="1200"/>
              </a:lnSpc>
              <a:spcAft>
                <a:spcPts val="1000"/>
              </a:spcAft>
              <a:tabLst>
                <a:tab pos="152400" algn="l"/>
                <a:tab pos="1231900" algn="l"/>
              </a:tabLst>
            </a:pPr>
            <a:r>
              <a:rPr lang="en-US" sz="900" dirty="0">
                <a:solidFill>
                  <a:srgbClr val="000000"/>
                </a:solidFill>
                <a:effectLst/>
                <a:latin typeface="Helvetica"/>
                <a:ea typeface="Times New Roman"/>
                <a:cs typeface="Times New Roman"/>
              </a:rPr>
              <a:t>We try to work in a way that causes as little inconvenience as possible to our neighbors. We apologise for any unavoidable nuisance that may be caused during the work.</a:t>
            </a:r>
            <a:r>
              <a:rPr lang="en-US" sz="900" dirty="0">
                <a:solidFill>
                  <a:srgbClr val="000000"/>
                </a:solidFill>
                <a:effectLst/>
                <a:latin typeface="Freestyle Script"/>
                <a:ea typeface="Times New Roman"/>
                <a:cs typeface="Times New Roman"/>
              </a:rPr>
              <a:t> </a:t>
            </a:r>
          </a:p>
          <a:p>
            <a:pPr algn="just">
              <a:lnSpc>
                <a:spcPts val="1200"/>
              </a:lnSpc>
              <a:spcAft>
                <a:spcPts val="1000"/>
              </a:spcAft>
              <a:tabLst>
                <a:tab pos="152400" algn="l"/>
                <a:tab pos="1231900" algn="l"/>
              </a:tabLst>
            </a:pPr>
            <a:r>
              <a:rPr lang="en-US" sz="1050" b="1" i="1" dirty="0">
                <a:solidFill>
                  <a:srgbClr val="000000"/>
                </a:solidFill>
                <a:effectLst/>
                <a:latin typeface="Helvetica" pitchFamily="34" charset="0"/>
                <a:ea typeface="Times New Roman"/>
                <a:cs typeface="Times New Roman"/>
              </a:rPr>
              <a:t>If you would like to feedback in regard to Springfield Primary Academy, please follow the link below:</a:t>
            </a:r>
          </a:p>
          <a:p>
            <a:pPr marL="171450" indent="-171450" algn="ctr">
              <a:lnSpc>
                <a:spcPts val="1200"/>
              </a:lnSpc>
              <a:spcAft>
                <a:spcPts val="1000"/>
              </a:spcAft>
              <a:buFont typeface="Arial" panose="020B0604020202020204" pitchFamily="34" charset="0"/>
              <a:buChar char="•"/>
              <a:tabLst>
                <a:tab pos="152400" algn="l"/>
                <a:tab pos="1231900" algn="l"/>
              </a:tabLst>
            </a:pPr>
            <a:r>
              <a:rPr lang="en-US" sz="1050" b="1" dirty="0">
                <a:solidFill>
                  <a:srgbClr val="000000"/>
                </a:solidFill>
                <a:latin typeface="Helvetica" pitchFamily="34" charset="0"/>
                <a:ea typeface="Times New Roman"/>
                <a:cs typeface="Times New Roman"/>
              </a:rPr>
              <a:t>https://www.ccscheme.org.uk/feedback/</a:t>
            </a:r>
          </a:p>
          <a:p>
            <a:pPr algn="just">
              <a:lnSpc>
                <a:spcPts val="1200"/>
              </a:lnSpc>
              <a:spcAft>
                <a:spcPts val="1000"/>
              </a:spcAft>
              <a:tabLst>
                <a:tab pos="152400" algn="l"/>
                <a:tab pos="1231900" algn="l"/>
              </a:tabLst>
            </a:pPr>
            <a:endParaRPr lang="en-GB" sz="900" dirty="0">
              <a:solidFill>
                <a:srgbClr val="000000"/>
              </a:solidFill>
              <a:effectLst/>
              <a:latin typeface="Helvetica"/>
              <a:ea typeface="Times New Roman"/>
              <a:cs typeface="Times New Roman"/>
            </a:endParaRPr>
          </a:p>
          <a:p>
            <a:pPr algn="just">
              <a:lnSpc>
                <a:spcPts val="1200"/>
              </a:lnSpc>
              <a:spcAft>
                <a:spcPts val="1000"/>
              </a:spcAft>
              <a:tabLst>
                <a:tab pos="152400" algn="l"/>
                <a:tab pos="1231900" algn="l"/>
              </a:tabLst>
            </a:pPr>
            <a:r>
              <a:rPr lang="en-US" sz="900" dirty="0">
                <a:solidFill>
                  <a:srgbClr val="000000"/>
                </a:solidFill>
                <a:effectLst/>
                <a:latin typeface="Freestyle Script"/>
                <a:ea typeface="Times New Roman"/>
                <a:cs typeface="Times New Roman"/>
              </a:rPr>
              <a:t> </a:t>
            </a:r>
            <a:endParaRPr lang="en-GB" sz="900" dirty="0">
              <a:solidFill>
                <a:srgbClr val="000000"/>
              </a:solidFill>
              <a:effectLst/>
              <a:latin typeface="Helvetica"/>
              <a:ea typeface="Times New Roman"/>
              <a:cs typeface="Times New Roman"/>
            </a:endParaRPr>
          </a:p>
        </p:txBody>
      </p:sp>
      <p:sp>
        <p:nvSpPr>
          <p:cNvPr id="8" name="Text Box 26"/>
          <p:cNvSpPr txBox="1">
            <a:spLocks noChangeArrowheads="1"/>
          </p:cNvSpPr>
          <p:nvPr/>
        </p:nvSpPr>
        <p:spPr bwMode="auto">
          <a:xfrm>
            <a:off x="2703853" y="5263631"/>
            <a:ext cx="3701415" cy="208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1200"/>
              </a:lnSpc>
              <a:spcAft>
                <a:spcPts val="285"/>
              </a:spcAft>
              <a:tabLst>
                <a:tab pos="152400" algn="l"/>
                <a:tab pos="1231900" algn="l"/>
              </a:tabLst>
            </a:pPr>
            <a:r>
              <a:rPr lang="en-US" sz="900" b="1" dirty="0">
                <a:solidFill>
                  <a:srgbClr val="7BAC52"/>
                </a:solidFill>
                <a:effectLst/>
                <a:latin typeface="Helvetica"/>
                <a:ea typeface="Times New Roman"/>
                <a:cs typeface="Times New Roman"/>
              </a:rPr>
              <a:t>Please help us with safety</a:t>
            </a:r>
            <a:endParaRPr lang="en-GB" sz="900" b="1" dirty="0">
              <a:solidFill>
                <a:srgbClr val="7BAC52"/>
              </a:solidFill>
              <a:effectLst/>
              <a:latin typeface="Helvetica"/>
              <a:ea typeface="Times New Roman"/>
              <a:cs typeface="Times New Roman"/>
            </a:endParaRPr>
          </a:p>
          <a:p>
            <a:pPr algn="just">
              <a:spcAft>
                <a:spcPts val="0"/>
              </a:spcAft>
            </a:pPr>
            <a:r>
              <a:rPr lang="en-GB" sz="900" dirty="0">
                <a:effectLst/>
                <a:latin typeface="HelveticaNeueLTStd-Lt"/>
                <a:ea typeface="Times New Roman"/>
              </a:rPr>
              <a:t>Construction sites can be dangerous. At BAM our top priority is the health and safety of everyone who works on our sites, the public and the local community affected by our work. If you need to contact us, please ring us or call the site office but do not enter the site.</a:t>
            </a:r>
            <a:endParaRPr lang="en-GB" sz="900" dirty="0">
              <a:effectLst/>
              <a:latin typeface="Times New Roman"/>
              <a:ea typeface="Times New Roman"/>
            </a:endParaRPr>
          </a:p>
          <a:p>
            <a:pPr algn="just">
              <a:spcAft>
                <a:spcPts val="0"/>
              </a:spcAft>
            </a:pPr>
            <a:r>
              <a:rPr lang="en-GB" sz="900" dirty="0">
                <a:effectLst/>
                <a:latin typeface="HelveticaNeueLTStd-Lt"/>
                <a:ea typeface="Times New Roman"/>
              </a:rPr>
              <a:t> </a:t>
            </a:r>
            <a:endParaRPr lang="en-GB" sz="900" dirty="0">
              <a:effectLst/>
              <a:latin typeface="Times New Roman"/>
              <a:ea typeface="Times New Roman"/>
            </a:endParaRPr>
          </a:p>
          <a:p>
            <a:pPr algn="just">
              <a:spcAft>
                <a:spcPts val="0"/>
              </a:spcAft>
            </a:pPr>
            <a:r>
              <a:rPr lang="en-GB" sz="900" dirty="0">
                <a:effectLst/>
                <a:latin typeface="HelveticaNeueLTStd-Lt"/>
                <a:ea typeface="Times New Roman"/>
              </a:rPr>
              <a:t>Please make any children in your care aware that our building site is not a playground and that they must not enter the site. Thank you for your co-operation</a:t>
            </a:r>
            <a:r>
              <a:rPr lang="en-GB" sz="900" dirty="0">
                <a:latin typeface="HelveticaNeueLTStd-Lt"/>
                <a:ea typeface="Times New Roman"/>
              </a:rPr>
              <a:t> during construction works </a:t>
            </a:r>
            <a:endParaRPr lang="en-GB" sz="900" dirty="0">
              <a:effectLst/>
              <a:latin typeface="HelveticaNeueLTStd-Lt"/>
              <a:ea typeface="Times New Roman"/>
            </a:endParaRPr>
          </a:p>
          <a:p>
            <a:pPr algn="just">
              <a:spcAft>
                <a:spcPts val="0"/>
              </a:spcAft>
            </a:pPr>
            <a:endParaRPr lang="en-GB" sz="900" dirty="0">
              <a:latin typeface="HelveticaNeueLTStd-Lt"/>
              <a:ea typeface="Times New Roman"/>
            </a:endParaRPr>
          </a:p>
          <a:p>
            <a:pPr algn="just">
              <a:spcAft>
                <a:spcPts val="0"/>
              </a:spcAft>
            </a:pPr>
            <a:endParaRPr lang="en-GB" sz="900" dirty="0">
              <a:effectLst/>
              <a:latin typeface="Times New Roman"/>
              <a:ea typeface="Times New Roman"/>
            </a:endParaRPr>
          </a:p>
        </p:txBody>
      </p:sp>
      <p:pic>
        <p:nvPicPr>
          <p:cNvPr id="10" name="Picture 9"/>
          <p:cNvPicPr/>
          <p:nvPr/>
        </p:nvPicPr>
        <p:blipFill rotWithShape="1">
          <a:blip r:embed="rId3">
            <a:extLst>
              <a:ext uri="{28A0092B-C50C-407E-A947-70E740481C1C}">
                <a14:useLocalDpi xmlns:a14="http://schemas.microsoft.com/office/drawing/2010/main" val="0"/>
              </a:ext>
            </a:extLst>
          </a:blip>
          <a:srcRect r="41025"/>
          <a:stretch/>
        </p:blipFill>
        <p:spPr bwMode="auto">
          <a:xfrm>
            <a:off x="0" y="0"/>
            <a:ext cx="6858000" cy="685800"/>
          </a:xfrm>
          <a:prstGeom prst="rect">
            <a:avLst/>
          </a:prstGeom>
          <a:noFill/>
          <a:ln>
            <a:noFill/>
          </a:ln>
        </p:spPr>
      </p:pic>
      <p:sp>
        <p:nvSpPr>
          <p:cNvPr id="11" name="Title 1"/>
          <p:cNvSpPr txBox="1">
            <a:spLocks/>
          </p:cNvSpPr>
          <p:nvPr/>
        </p:nvSpPr>
        <p:spPr>
          <a:xfrm>
            <a:off x="90065" y="0"/>
            <a:ext cx="4464496" cy="663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dirty="0">
                <a:solidFill>
                  <a:schemeClr val="bg1"/>
                </a:solidFill>
              </a:rPr>
              <a:t>Springfield Primary Academy Development – Phase 2 </a:t>
            </a:r>
          </a:p>
        </p:txBody>
      </p:sp>
      <p:sp>
        <p:nvSpPr>
          <p:cNvPr id="12" name="Title 1"/>
          <p:cNvSpPr txBox="1">
            <a:spLocks/>
          </p:cNvSpPr>
          <p:nvPr/>
        </p:nvSpPr>
        <p:spPr>
          <a:xfrm>
            <a:off x="4941168" y="179512"/>
            <a:ext cx="2304256" cy="663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300" b="1" dirty="0">
                <a:solidFill>
                  <a:schemeClr val="bg1"/>
                </a:solidFill>
              </a:rPr>
              <a:t>No.3 October 2022</a:t>
            </a:r>
          </a:p>
        </p:txBody>
      </p:sp>
      <p:sp>
        <p:nvSpPr>
          <p:cNvPr id="13" name="Text Box 38"/>
          <p:cNvSpPr txBox="1">
            <a:spLocks noChangeArrowheads="1"/>
          </p:cNvSpPr>
          <p:nvPr/>
        </p:nvSpPr>
        <p:spPr bwMode="auto">
          <a:xfrm>
            <a:off x="224645" y="2060336"/>
            <a:ext cx="2160270" cy="1450340"/>
          </a:xfrm>
          <a:prstGeom prst="rect">
            <a:avLst/>
          </a:prstGeom>
          <a:solidFill>
            <a:srgbClr val="7BAC52">
              <a:alpha val="37000"/>
            </a:srgbClr>
          </a:solidFill>
          <a:ln w="9525">
            <a:solidFill>
              <a:srgbClr val="000000"/>
            </a:solidFill>
            <a:miter lim="800000"/>
            <a:headEnd/>
            <a:tailEnd/>
          </a:ln>
        </p:spPr>
        <p:txBody>
          <a:bodyPr rot="0" vert="horz" wrap="square" lIns="90000" tIns="90000" rIns="90000" bIns="90000" anchor="t" anchorCtr="0" upright="1">
            <a:noAutofit/>
          </a:bodyPr>
          <a:lstStyle/>
          <a:p>
            <a:pPr>
              <a:lnSpc>
                <a:spcPts val="1200"/>
              </a:lnSpc>
              <a:spcAft>
                <a:spcPts val="600"/>
              </a:spcAft>
            </a:pPr>
            <a:r>
              <a:rPr lang="en-GB" sz="900" b="1" kern="1500" dirty="0">
                <a:solidFill>
                  <a:srgbClr val="7BAC52"/>
                </a:solidFill>
                <a:effectLst/>
                <a:latin typeface="Helvetica"/>
                <a:ea typeface="Times"/>
                <a:cs typeface="Arial"/>
              </a:rPr>
              <a:t>Contacting the site team:</a:t>
            </a:r>
          </a:p>
          <a:p>
            <a:pPr>
              <a:lnSpc>
                <a:spcPts val="1200"/>
              </a:lnSpc>
              <a:spcAft>
                <a:spcPts val="600"/>
              </a:spcAft>
              <a:tabLst>
                <a:tab pos="152400" algn="l"/>
                <a:tab pos="1231900" algn="l"/>
              </a:tabLst>
            </a:pPr>
            <a:r>
              <a:rPr lang="en-US" sz="900" dirty="0">
                <a:solidFill>
                  <a:srgbClr val="000000"/>
                </a:solidFill>
                <a:effectLst/>
                <a:latin typeface="Helvetica"/>
                <a:ea typeface="Times New Roman"/>
                <a:cs typeface="Times New Roman"/>
              </a:rPr>
              <a:t>If you have any questions or concerns about what’s happening at the site, please call us or email </a:t>
            </a:r>
            <a:endParaRPr lang="en-GB" sz="900" dirty="0">
              <a:solidFill>
                <a:srgbClr val="000000"/>
              </a:solidFill>
              <a:effectLst/>
              <a:latin typeface="Helvetica"/>
              <a:ea typeface="Times New Roman"/>
              <a:cs typeface="Times New Roman"/>
            </a:endParaRPr>
          </a:p>
          <a:p>
            <a:pPr>
              <a:lnSpc>
                <a:spcPts val="1200"/>
              </a:lnSpc>
              <a:spcAft>
                <a:spcPts val="600"/>
              </a:spcAft>
              <a:tabLst>
                <a:tab pos="152400" algn="l"/>
                <a:tab pos="1231900" algn="l"/>
              </a:tabLst>
            </a:pPr>
            <a:r>
              <a:rPr lang="en-US" sz="900" b="1" dirty="0">
                <a:solidFill>
                  <a:srgbClr val="000000"/>
                </a:solidFill>
                <a:effectLst/>
                <a:latin typeface="Helvetica"/>
                <a:ea typeface="Times New Roman"/>
                <a:cs typeface="Times New Roman"/>
              </a:rPr>
              <a:t>Tel: 07827271564</a:t>
            </a:r>
          </a:p>
        </p:txBody>
      </p:sp>
      <p:sp>
        <p:nvSpPr>
          <p:cNvPr id="14" name="Text Box 39"/>
          <p:cNvSpPr txBox="1">
            <a:spLocks noChangeArrowheads="1"/>
          </p:cNvSpPr>
          <p:nvPr/>
        </p:nvSpPr>
        <p:spPr bwMode="auto">
          <a:xfrm>
            <a:off x="251618" y="3807366"/>
            <a:ext cx="2160270" cy="342900"/>
          </a:xfrm>
          <a:prstGeom prst="rect">
            <a:avLst/>
          </a:prstGeom>
          <a:noFill/>
          <a:ln>
            <a:noFill/>
          </a:ln>
          <a:extLst>
            <a:ext uri="{909E8E84-426E-40DD-AFC4-6F175D3DCCD1}">
              <a14:hiddenFill xmlns:a14="http://schemas.microsoft.com/office/drawing/2010/main">
                <a:solidFill>
                  <a:srgbClr val="7BAC52">
                    <a:alpha val="37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200"/>
              </a:spcAft>
              <a:tabLst>
                <a:tab pos="152400" algn="l"/>
                <a:tab pos="1231900" algn="l"/>
              </a:tabLst>
            </a:pPr>
            <a:r>
              <a:rPr lang="en-US" sz="900" dirty="0">
                <a:solidFill>
                  <a:srgbClr val="000000"/>
                </a:solidFill>
                <a:effectLst/>
                <a:latin typeface="Helvetica"/>
                <a:ea typeface="Times New Roman"/>
                <a:cs typeface="Times New Roman"/>
              </a:rPr>
              <a:t>For more details about BAM visit:</a:t>
            </a:r>
            <a:endParaRPr lang="en-GB" sz="900" dirty="0">
              <a:solidFill>
                <a:srgbClr val="000000"/>
              </a:solidFill>
              <a:effectLst/>
              <a:latin typeface="Helvetica"/>
              <a:ea typeface="Times New Roman"/>
              <a:cs typeface="Times New Roman"/>
            </a:endParaRPr>
          </a:p>
          <a:p>
            <a:pPr>
              <a:lnSpc>
                <a:spcPts val="1200"/>
              </a:lnSpc>
              <a:spcAft>
                <a:spcPts val="0"/>
              </a:spcAft>
              <a:tabLst>
                <a:tab pos="152400" algn="l"/>
                <a:tab pos="1231900" algn="l"/>
              </a:tabLst>
            </a:pPr>
            <a:r>
              <a:rPr lang="en-US" sz="900" b="1" u="sng" dirty="0">
                <a:solidFill>
                  <a:srgbClr val="000000"/>
                </a:solidFill>
                <a:effectLst/>
                <a:latin typeface="Helvetica"/>
                <a:ea typeface="Times New Roman"/>
                <a:cs typeface="Times New Roman"/>
                <a:hlinkClick r:id="rId4"/>
              </a:rPr>
              <a:t>www.bam.co.uk</a:t>
            </a:r>
            <a:endParaRPr lang="en-GB" sz="900" b="1" dirty="0">
              <a:solidFill>
                <a:srgbClr val="000000"/>
              </a:solidFill>
              <a:effectLst/>
              <a:latin typeface="Helvetica"/>
              <a:ea typeface="Times New Roman"/>
              <a:cs typeface="Times New Roman"/>
            </a:endParaRPr>
          </a:p>
          <a:p>
            <a:pPr>
              <a:lnSpc>
                <a:spcPts val="1200"/>
              </a:lnSpc>
              <a:spcAft>
                <a:spcPts val="1000"/>
              </a:spcAft>
              <a:tabLst>
                <a:tab pos="152400" algn="l"/>
                <a:tab pos="1231900" algn="l"/>
              </a:tabLst>
            </a:pPr>
            <a:r>
              <a:rPr lang="en-US" sz="900" dirty="0">
                <a:solidFill>
                  <a:srgbClr val="000000"/>
                </a:solidFill>
                <a:effectLst/>
                <a:latin typeface="Helvetica"/>
                <a:ea typeface="Times New Roman"/>
                <a:cs typeface="Times New Roman"/>
              </a:rPr>
              <a:t> </a:t>
            </a:r>
            <a:endParaRPr lang="en-GB" sz="900" dirty="0">
              <a:solidFill>
                <a:srgbClr val="000000"/>
              </a:solidFill>
              <a:effectLst/>
              <a:latin typeface="Helvetica"/>
              <a:ea typeface="Times New Roman"/>
              <a:cs typeface="Times New Roman"/>
            </a:endParaRPr>
          </a:p>
        </p:txBody>
      </p:sp>
      <p:cxnSp>
        <p:nvCxnSpPr>
          <p:cNvPr id="16" name="Straight Connector 15"/>
          <p:cNvCxnSpPr/>
          <p:nvPr/>
        </p:nvCxnSpPr>
        <p:spPr>
          <a:xfrm>
            <a:off x="2582906" y="809232"/>
            <a:ext cx="0" cy="80558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24645" y="5263631"/>
            <a:ext cx="2189701" cy="1641073"/>
          </a:xfrm>
          <a:prstGeom prst="rect">
            <a:avLst/>
          </a:prstGeom>
        </p:spPr>
      </p:pic>
    </p:spTree>
    <p:extLst>
      <p:ext uri="{BB962C8B-B14F-4D97-AF65-F5344CB8AC3E}">
        <p14:creationId xmlns:p14="http://schemas.microsoft.com/office/powerpoint/2010/main" val="3098980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787</Words>
  <Application>Microsoft Office PowerPoint</Application>
  <PresentationFormat>On-screen Show (4:3)</PresentationFormat>
  <Paragraphs>76</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Calibri</vt:lpstr>
      <vt:lpstr>Freestyle Script</vt:lpstr>
      <vt:lpstr>Helvetica</vt:lpstr>
      <vt:lpstr>HelveticaNeueLTStd-Lt</vt:lpstr>
      <vt:lpstr>Segoe UI</vt:lpstr>
      <vt:lpstr>Times New Roman</vt:lpstr>
      <vt:lpstr>TwitterChirp</vt:lpstr>
      <vt:lpstr>Wingdings</vt:lpstr>
      <vt:lpstr>Office Theme</vt:lpstr>
      <vt:lpstr>Springfield Primary Academy Development – Phase 2 </vt:lpstr>
      <vt:lpstr>PowerPoint Presentation</vt:lpstr>
      <vt:lpstr>PowerPoint Presentation</vt:lpstr>
    </vt:vector>
  </TitlesOfParts>
  <Company>BAM Construct UK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Coventry Science &amp; Health Building (SHB) Newsletter No. 3 – July 2015</dc:title>
  <dc:creator>8760w</dc:creator>
  <cp:lastModifiedBy>Southwell, Niamh</cp:lastModifiedBy>
  <cp:revision>80</cp:revision>
  <cp:lastPrinted>2019-09-18T15:26:28Z</cp:lastPrinted>
  <dcterms:created xsi:type="dcterms:W3CDTF">2015-07-27T09:54:04Z</dcterms:created>
  <dcterms:modified xsi:type="dcterms:W3CDTF">2022-10-11T15:43:12Z</dcterms:modified>
</cp:coreProperties>
</file>