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handoutMasterIdLst>
    <p:handoutMasterId r:id="rId21"/>
  </p:handoutMasterIdLst>
  <p:sldIdLst>
    <p:sldId id="256" r:id="rId5"/>
    <p:sldId id="257" r:id="rId6"/>
    <p:sldId id="258" r:id="rId7"/>
    <p:sldId id="259" r:id="rId8"/>
    <p:sldId id="261" r:id="rId9"/>
    <p:sldId id="260" r:id="rId10"/>
    <p:sldId id="276" r:id="rId11"/>
    <p:sldId id="267" r:id="rId12"/>
    <p:sldId id="266" r:id="rId13"/>
    <p:sldId id="277" r:id="rId14"/>
    <p:sldId id="278" r:id="rId15"/>
    <p:sldId id="279" r:id="rId16"/>
    <p:sldId id="280" r:id="rId17"/>
    <p:sldId id="282"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49"/>
  </p:normalViewPr>
  <p:slideViewPr>
    <p:cSldViewPr snapToGrid="0">
      <p:cViewPr varScale="1">
        <p:scale>
          <a:sx n="79" d="100"/>
          <a:sy n="79" d="100"/>
        </p:scale>
        <p:origin x="85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129C17-9205-4554-BF5C-070656C216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B41E939-D5BE-4B7F-BCD2-05DCC4E5E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B1389FC-84BB-41A0-BC92-057C08DC342F}" type="datetime1">
              <a:rPr lang="en-GB" smtClean="0"/>
              <a:t>05/10/2025</a:t>
            </a:fld>
            <a:endParaRPr lang="en-GB"/>
          </a:p>
        </p:txBody>
      </p:sp>
      <p:sp>
        <p:nvSpPr>
          <p:cNvPr id="4" name="Footer Placeholder 3">
            <a:extLst>
              <a:ext uri="{FF2B5EF4-FFF2-40B4-BE49-F238E27FC236}">
                <a16:creationId xmlns:a16="http://schemas.microsoft.com/office/drawing/2014/main" id="{F61800B1-1D76-46D4-ADAF-FD5EA7AFBE7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FCBFA674-DC58-422B-8963-09FD1B05ED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A42FE58-2C2A-433E-A3EF-B39ACF97315A}" type="slidenum">
              <a:rPr lang="en-GB" smtClean="0"/>
              <a:t>‹#›</a:t>
            </a:fld>
            <a:endParaRPr lang="en-GB"/>
          </a:p>
        </p:txBody>
      </p:sp>
    </p:spTree>
    <p:extLst>
      <p:ext uri="{BB962C8B-B14F-4D97-AF65-F5344CB8AC3E}">
        <p14:creationId xmlns:p14="http://schemas.microsoft.com/office/powerpoint/2010/main" val="3663565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9B039-1C6C-4DB3-861A-76F1FF2AC578}" type="datetime1">
              <a:rPr lang="en-GB" noProof="0" smtClean="0"/>
              <a:pPr/>
              <a:t>05/10/2025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97DC217-DF71-1A49-B3EA-559F1F43B0FF}" type="slidenum">
              <a:rPr lang="en-GB" noProof="0" smtClean="0"/>
              <a:t>‹#›</a:t>
            </a:fld>
            <a:endParaRPr lang="en-GB" noProof="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noProof="0"/>
          </a:p>
        </p:txBody>
      </p:sp>
      <p:sp>
        <p:nvSpPr>
          <p:cNvPr id="4" name="Slide Number Placeholder 3"/>
          <p:cNvSpPr>
            <a:spLocks noGrp="1"/>
          </p:cNvSpPr>
          <p:nvPr>
            <p:ph type="sldNum" sz="quarter" idx="5"/>
          </p:nvPr>
        </p:nvSpPr>
        <p:spPr/>
        <p:txBody>
          <a:bodyPr rtlCol="0"/>
          <a:lstStyle/>
          <a:p>
            <a:pPr rtl="0"/>
            <a:fld id="{F97DC217-DF71-1A49-B3EA-559F1F43B0FF}" type="slidenum">
              <a:rPr lang="en-GB" smtClean="0"/>
              <a:t>1</a:t>
            </a:fld>
            <a:endParaRPr lang="en-GB"/>
          </a:p>
        </p:txBody>
      </p:sp>
    </p:spTree>
    <p:extLst>
      <p:ext uri="{BB962C8B-B14F-4D97-AF65-F5344CB8AC3E}">
        <p14:creationId xmlns:p14="http://schemas.microsoft.com/office/powerpoint/2010/main" val="427772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5A0D1-B344-F2E5-B51C-8D90A8C8C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441B1-3FA6-B369-AA6D-31C6A4072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693D1-C193-B118-200F-BE040B1BC693}"/>
              </a:ext>
            </a:extLst>
          </p:cNvPr>
          <p:cNvSpPr>
            <a:spLocks noGrp="1"/>
          </p:cNvSpPr>
          <p:nvPr>
            <p:ph type="body" idx="1"/>
          </p:nvPr>
        </p:nvSpPr>
        <p:spPr/>
        <p:txBody>
          <a:bodyPr/>
          <a:lstStyle/>
          <a:p>
            <a:endParaRPr lang="en-GB" noProof="0"/>
          </a:p>
        </p:txBody>
      </p:sp>
      <p:sp>
        <p:nvSpPr>
          <p:cNvPr id="4" name="Slide Number Placeholder 3">
            <a:extLst>
              <a:ext uri="{FF2B5EF4-FFF2-40B4-BE49-F238E27FC236}">
                <a16:creationId xmlns:a16="http://schemas.microsoft.com/office/drawing/2014/main" id="{6AAB15A1-DE1B-D3B2-E327-1E2B130AB6ED}"/>
              </a:ext>
            </a:extLst>
          </p:cNvPr>
          <p:cNvSpPr>
            <a:spLocks noGrp="1"/>
          </p:cNvSpPr>
          <p:nvPr>
            <p:ph type="sldNum" sz="quarter" idx="5"/>
          </p:nvPr>
        </p:nvSpPr>
        <p:spPr/>
        <p:txBody>
          <a:bodyPr/>
          <a:lstStyle/>
          <a:p>
            <a:pPr rtl="0"/>
            <a:fld id="{F97DC217-DF71-1A49-B3EA-559F1F43B0FF}" type="slidenum">
              <a:rPr lang="en-GB" smtClean="0"/>
              <a:t>14</a:t>
            </a:fld>
            <a:endParaRPr lang="en-GB"/>
          </a:p>
        </p:txBody>
      </p:sp>
    </p:spTree>
    <p:extLst>
      <p:ext uri="{BB962C8B-B14F-4D97-AF65-F5344CB8AC3E}">
        <p14:creationId xmlns:p14="http://schemas.microsoft.com/office/powerpoint/2010/main" val="2795596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15</a:t>
            </a:fld>
            <a:endParaRPr lang="en-GB"/>
          </a:p>
        </p:txBody>
      </p:sp>
    </p:spTree>
    <p:extLst>
      <p:ext uri="{BB962C8B-B14F-4D97-AF65-F5344CB8AC3E}">
        <p14:creationId xmlns:p14="http://schemas.microsoft.com/office/powerpoint/2010/main" val="170071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2</a:t>
            </a:fld>
            <a:endParaRPr lang="en-GB"/>
          </a:p>
        </p:txBody>
      </p:sp>
    </p:spTree>
    <p:extLst>
      <p:ext uri="{BB962C8B-B14F-4D97-AF65-F5344CB8AC3E}">
        <p14:creationId xmlns:p14="http://schemas.microsoft.com/office/powerpoint/2010/main" val="52780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3</a:t>
            </a:fld>
            <a:endParaRPr lang="en-GB"/>
          </a:p>
        </p:txBody>
      </p:sp>
    </p:spTree>
    <p:extLst>
      <p:ext uri="{BB962C8B-B14F-4D97-AF65-F5344CB8AC3E}">
        <p14:creationId xmlns:p14="http://schemas.microsoft.com/office/powerpoint/2010/main" val="964244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4</a:t>
            </a:fld>
            <a:endParaRPr lang="en-GB"/>
          </a:p>
        </p:txBody>
      </p:sp>
    </p:spTree>
    <p:extLst>
      <p:ext uri="{BB962C8B-B14F-4D97-AF65-F5344CB8AC3E}">
        <p14:creationId xmlns:p14="http://schemas.microsoft.com/office/powerpoint/2010/main" val="1255847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5</a:t>
            </a:fld>
            <a:endParaRPr lang="en-GB"/>
          </a:p>
        </p:txBody>
      </p:sp>
    </p:spTree>
    <p:extLst>
      <p:ext uri="{BB962C8B-B14F-4D97-AF65-F5344CB8AC3E}">
        <p14:creationId xmlns:p14="http://schemas.microsoft.com/office/powerpoint/2010/main" val="3278226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6</a:t>
            </a:fld>
            <a:endParaRPr lang="en-GB"/>
          </a:p>
        </p:txBody>
      </p:sp>
    </p:spTree>
    <p:extLst>
      <p:ext uri="{BB962C8B-B14F-4D97-AF65-F5344CB8AC3E}">
        <p14:creationId xmlns:p14="http://schemas.microsoft.com/office/powerpoint/2010/main" val="2706690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90FD5-310D-E0B7-9B3C-7D258ED705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AD583-3191-218C-8A40-D397887F1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DEE2D5-EE53-2350-41DC-65F7422E7BE0}"/>
              </a:ext>
            </a:extLst>
          </p:cNvPr>
          <p:cNvSpPr>
            <a:spLocks noGrp="1"/>
          </p:cNvSpPr>
          <p:nvPr>
            <p:ph type="body" idx="1"/>
          </p:nvPr>
        </p:nvSpPr>
        <p:spPr/>
        <p:txBody>
          <a:bodyPr/>
          <a:lstStyle/>
          <a:p>
            <a:endParaRPr lang="en-GB" noProof="0"/>
          </a:p>
        </p:txBody>
      </p:sp>
      <p:sp>
        <p:nvSpPr>
          <p:cNvPr id="4" name="Slide Number Placeholder 3">
            <a:extLst>
              <a:ext uri="{FF2B5EF4-FFF2-40B4-BE49-F238E27FC236}">
                <a16:creationId xmlns:a16="http://schemas.microsoft.com/office/drawing/2014/main" id="{CE6A0C24-0568-7768-E24B-D3FE528C9F7C}"/>
              </a:ext>
            </a:extLst>
          </p:cNvPr>
          <p:cNvSpPr>
            <a:spLocks noGrp="1"/>
          </p:cNvSpPr>
          <p:nvPr>
            <p:ph type="sldNum" sz="quarter" idx="5"/>
          </p:nvPr>
        </p:nvSpPr>
        <p:spPr/>
        <p:txBody>
          <a:bodyPr/>
          <a:lstStyle/>
          <a:p>
            <a:pPr rtl="0"/>
            <a:fld id="{F97DC217-DF71-1A49-B3EA-559F1F43B0FF}" type="slidenum">
              <a:rPr lang="en-GB" smtClean="0"/>
              <a:t>7</a:t>
            </a:fld>
            <a:endParaRPr lang="en-GB"/>
          </a:p>
        </p:txBody>
      </p:sp>
    </p:spTree>
    <p:extLst>
      <p:ext uri="{BB962C8B-B14F-4D97-AF65-F5344CB8AC3E}">
        <p14:creationId xmlns:p14="http://schemas.microsoft.com/office/powerpoint/2010/main" val="964706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8</a:t>
            </a:fld>
            <a:endParaRPr lang="en-GB"/>
          </a:p>
        </p:txBody>
      </p:sp>
    </p:spTree>
    <p:extLst>
      <p:ext uri="{BB962C8B-B14F-4D97-AF65-F5344CB8AC3E}">
        <p14:creationId xmlns:p14="http://schemas.microsoft.com/office/powerpoint/2010/main" val="193501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a:p>
        </p:txBody>
      </p:sp>
      <p:sp>
        <p:nvSpPr>
          <p:cNvPr id="4" name="Slide Number Placeholder 3"/>
          <p:cNvSpPr>
            <a:spLocks noGrp="1"/>
          </p:cNvSpPr>
          <p:nvPr>
            <p:ph type="sldNum" sz="quarter" idx="5"/>
          </p:nvPr>
        </p:nvSpPr>
        <p:spPr/>
        <p:txBody>
          <a:bodyPr/>
          <a:lstStyle/>
          <a:p>
            <a:pPr rtl="0"/>
            <a:fld id="{F97DC217-DF71-1A49-B3EA-559F1F43B0FF}" type="slidenum">
              <a:rPr lang="en-GB" smtClean="0"/>
              <a:t>9</a:t>
            </a:fld>
            <a:endParaRPr lang="en-GB"/>
          </a:p>
        </p:txBody>
      </p:sp>
    </p:spTree>
    <p:extLst>
      <p:ext uri="{BB962C8B-B14F-4D97-AF65-F5344CB8AC3E}">
        <p14:creationId xmlns:p14="http://schemas.microsoft.com/office/powerpoint/2010/main" val="373774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8" name="Rectangle 7">
            <a:extLst>
              <a:ext uri="{FF2B5EF4-FFF2-40B4-BE49-F238E27FC236}">
                <a16:creationId xmlns:a16="http://schemas.microsoft.com/office/drawing/2014/main" id="{CE9470F0-DB3D-15FC-CB13-3E638466E730}"/>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9" name="Oval 8">
            <a:extLst>
              <a:ext uri="{FF2B5EF4-FFF2-40B4-BE49-F238E27FC236}">
                <a16:creationId xmlns:a16="http://schemas.microsoft.com/office/drawing/2014/main" id="{6A63E947-5FF5-C7BA-5D29-45961A32A4FB}"/>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0" name="Freeform 10">
            <a:extLst>
              <a:ext uri="{FF2B5EF4-FFF2-40B4-BE49-F238E27FC236}">
                <a16:creationId xmlns:a16="http://schemas.microsoft.com/office/drawing/2014/main" id="{E5622583-4B04-B14B-E0E8-30F80625EC22}"/>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1" name="Freeform 8">
            <a:extLst>
              <a:ext uri="{FF2B5EF4-FFF2-40B4-BE49-F238E27FC236}">
                <a16:creationId xmlns:a16="http://schemas.microsoft.com/office/drawing/2014/main" id="{6028850C-8B30-4620-D433-B2BE807E809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12" name="Group 11">
            <a:extLst>
              <a:ext uri="{FF2B5EF4-FFF2-40B4-BE49-F238E27FC236}">
                <a16:creationId xmlns:a16="http://schemas.microsoft.com/office/drawing/2014/main" id="{946DB1CE-334E-5243-99F9-9D6C076CE693}"/>
              </a:ext>
            </a:extLst>
          </p:cNvPr>
          <p:cNvGrpSpPr/>
          <p:nvPr userDrawn="1"/>
        </p:nvGrpSpPr>
        <p:grpSpPr>
          <a:xfrm>
            <a:off x="8264427" y="-3419"/>
            <a:ext cx="3927573" cy="3165022"/>
            <a:chOff x="9857014" y="13834"/>
            <a:chExt cx="2334986" cy="1881641"/>
          </a:xfrm>
        </p:grpSpPr>
        <p:sp>
          <p:nvSpPr>
            <p:cNvPr id="13" name="Freeform 14">
              <a:extLst>
                <a:ext uri="{FF2B5EF4-FFF2-40B4-BE49-F238E27FC236}">
                  <a16:creationId xmlns:a16="http://schemas.microsoft.com/office/drawing/2014/main" id="{E9C5B3F8-ED93-9CC5-3307-33BACB8B3C95}"/>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5">
              <a:extLst>
                <a:ext uri="{FF2B5EF4-FFF2-40B4-BE49-F238E27FC236}">
                  <a16:creationId xmlns:a16="http://schemas.microsoft.com/office/drawing/2014/main" id="{A2BA9167-764B-DA7C-3AB3-D35234861B1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15" name="Freeform 21">
            <a:extLst>
              <a:ext uri="{FF2B5EF4-FFF2-40B4-BE49-F238E27FC236}">
                <a16:creationId xmlns:a16="http://schemas.microsoft.com/office/drawing/2014/main" id="{ACB31B46-D0C3-CE94-9F05-4D136B4176FA}"/>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27">
            <a:extLst>
              <a:ext uri="{FF2B5EF4-FFF2-40B4-BE49-F238E27FC236}">
                <a16:creationId xmlns:a16="http://schemas.microsoft.com/office/drawing/2014/main" id="{B7756DC7-2F0F-FD26-EADF-7D5A734465CE}"/>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05549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813659371"/>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63047966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50155947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977252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1472142370"/>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4153525787"/>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1266544134"/>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320538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rtlCol="0">
            <a:noAutofit/>
          </a:bodyPr>
          <a:lstStyle>
            <a:lvl1pPr>
              <a:defRPr>
                <a:solidFill>
                  <a:schemeClr val="accent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rtlCol="0">
            <a:noAutofit/>
          </a:bodyPr>
          <a:lstStyle>
            <a:lvl1pPr>
              <a:defRPr>
                <a:solidFill>
                  <a:schemeClr val="accent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280263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
        <p:nvSpPr>
          <p:cNvPr id="7" name="Freeform 3">
            <a:extLst>
              <a:ext uri="{FF2B5EF4-FFF2-40B4-BE49-F238E27FC236}">
                <a16:creationId xmlns:a16="http://schemas.microsoft.com/office/drawing/2014/main" id="{4C775658-3167-F476-494E-731037499E47}"/>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8" name="Freeform 4">
            <a:extLst>
              <a:ext uri="{FF2B5EF4-FFF2-40B4-BE49-F238E27FC236}">
                <a16:creationId xmlns:a16="http://schemas.microsoft.com/office/drawing/2014/main" id="{C73CC3C5-340D-53EF-D377-6F27A16251F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9" name="Freeform 5">
            <a:extLst>
              <a:ext uri="{FF2B5EF4-FFF2-40B4-BE49-F238E27FC236}">
                <a16:creationId xmlns:a16="http://schemas.microsoft.com/office/drawing/2014/main" id="{5CF40523-3764-6030-52EC-6FBE64CBF3E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10" name="Group 9">
            <a:extLst>
              <a:ext uri="{FF2B5EF4-FFF2-40B4-BE49-F238E27FC236}">
                <a16:creationId xmlns:a16="http://schemas.microsoft.com/office/drawing/2014/main" id="{560CD634-4BF8-6E2B-015E-435E74E6B123}"/>
              </a:ext>
            </a:extLst>
          </p:cNvPr>
          <p:cNvGrpSpPr/>
          <p:nvPr userDrawn="1"/>
        </p:nvGrpSpPr>
        <p:grpSpPr>
          <a:xfrm>
            <a:off x="8082092" y="5590903"/>
            <a:ext cx="1572380" cy="1267097"/>
            <a:chOff x="7413403" y="4976359"/>
            <a:chExt cx="2334986" cy="1881641"/>
          </a:xfrm>
        </p:grpSpPr>
        <p:sp>
          <p:nvSpPr>
            <p:cNvPr id="11" name="Freeform 6">
              <a:extLst>
                <a:ext uri="{FF2B5EF4-FFF2-40B4-BE49-F238E27FC236}">
                  <a16:creationId xmlns:a16="http://schemas.microsoft.com/office/drawing/2014/main" id="{972A54D5-4B59-11AC-5C28-F4CBD66183CF}"/>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12" name="Freeform 7">
              <a:extLst>
                <a:ext uri="{FF2B5EF4-FFF2-40B4-BE49-F238E27FC236}">
                  <a16:creationId xmlns:a16="http://schemas.microsoft.com/office/drawing/2014/main" id="{E3142683-CB35-D852-3905-A6D3182E72DD}"/>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Tree>
    <p:extLst>
      <p:ext uri="{BB962C8B-B14F-4D97-AF65-F5344CB8AC3E}">
        <p14:creationId xmlns:p14="http://schemas.microsoft.com/office/powerpoint/2010/main" val="3674386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rtl="0"/>
            <a:r>
              <a:rPr lang="en-GB" noProof="0"/>
              <a:t>10/9/2021</a:t>
            </a:r>
          </a:p>
        </p:txBody>
      </p:sp>
      <p:sp>
        <p:nvSpPr>
          <p:cNvPr id="5" name="Footer Placeholder 4"/>
          <p:cNvSpPr>
            <a:spLocks noGrp="1"/>
          </p:cNvSpPr>
          <p:nvPr>
            <p:ph type="ftr" sz="quarter" idx="11"/>
          </p:nvPr>
        </p:nvSpPr>
        <p:spPr/>
        <p:txBody>
          <a:bodyPr/>
          <a:lstStyle/>
          <a:p>
            <a:pPr rtl="0"/>
            <a:r>
              <a:rPr lang="en-GB" noProof="0"/>
              <a:t>PRESENTATION TITLE</a:t>
            </a:r>
          </a:p>
        </p:txBody>
      </p:sp>
      <p:sp>
        <p:nvSpPr>
          <p:cNvPr id="6" name="Slide Number Placeholder 5"/>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
        <p:nvSpPr>
          <p:cNvPr id="7" name="Rectangle 6">
            <a:extLst>
              <a:ext uri="{FF2B5EF4-FFF2-40B4-BE49-F238E27FC236}">
                <a16:creationId xmlns:a16="http://schemas.microsoft.com/office/drawing/2014/main" id="{1F7AE948-0F32-D85E-8793-5C3F75D4F9F7}"/>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8" name="Freeform 11">
            <a:extLst>
              <a:ext uri="{FF2B5EF4-FFF2-40B4-BE49-F238E27FC236}">
                <a16:creationId xmlns:a16="http://schemas.microsoft.com/office/drawing/2014/main" id="{0A0FE97A-22DF-DA4C-03EC-73908F28A973}"/>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9" name="Freeform 13">
            <a:extLst>
              <a:ext uri="{FF2B5EF4-FFF2-40B4-BE49-F238E27FC236}">
                <a16:creationId xmlns:a16="http://schemas.microsoft.com/office/drawing/2014/main" id="{0C4E2DC6-16A2-E771-E40C-15D5A8AC6A8B}"/>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Freeform 14">
            <a:extLst>
              <a:ext uri="{FF2B5EF4-FFF2-40B4-BE49-F238E27FC236}">
                <a16:creationId xmlns:a16="http://schemas.microsoft.com/office/drawing/2014/main" id="{4D2B3E62-B90A-AEE4-3F09-F7F998C667F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93926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rtl="0"/>
            <a:r>
              <a:rPr lang="en-GB" noProof="0"/>
              <a:t>10/9/2021</a:t>
            </a:r>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121776500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rtl="0"/>
            <a:r>
              <a:rPr lang="en-GB" noProof="0"/>
              <a:t>10/9/2021</a:t>
            </a:r>
          </a:p>
        </p:txBody>
      </p:sp>
      <p:sp>
        <p:nvSpPr>
          <p:cNvPr id="8" name="Footer Placeholder 7"/>
          <p:cNvSpPr>
            <a:spLocks noGrp="1"/>
          </p:cNvSpPr>
          <p:nvPr>
            <p:ph type="ftr" sz="quarter" idx="11"/>
          </p:nvPr>
        </p:nvSpPr>
        <p:spPr/>
        <p:txBody>
          <a:bodyPr/>
          <a:lstStyle/>
          <a:p>
            <a:pPr rtl="0"/>
            <a:r>
              <a:rPr lang="en-GB" noProof="0"/>
              <a:t>PRESENTATION TITLE</a:t>
            </a:r>
          </a:p>
        </p:txBody>
      </p:sp>
      <p:sp>
        <p:nvSpPr>
          <p:cNvPr id="9" name="Slide Number Placeholder 8"/>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1252845655"/>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rtl="0"/>
            <a:r>
              <a:rPr lang="en-GB" noProof="0"/>
              <a:t>10/9/2021</a:t>
            </a:r>
          </a:p>
        </p:txBody>
      </p:sp>
      <p:sp>
        <p:nvSpPr>
          <p:cNvPr id="4" name="Footer Placeholder 3"/>
          <p:cNvSpPr>
            <a:spLocks noGrp="1"/>
          </p:cNvSpPr>
          <p:nvPr>
            <p:ph type="ftr" sz="quarter" idx="11"/>
          </p:nvPr>
        </p:nvSpPr>
        <p:spPr/>
        <p:txBody>
          <a:bodyPr/>
          <a:lstStyle/>
          <a:p>
            <a:pPr rtl="0"/>
            <a:r>
              <a:rPr lang="en-GB" noProof="0"/>
              <a:t>PRESENTATION TITLE</a:t>
            </a:r>
          </a:p>
        </p:txBody>
      </p:sp>
      <p:sp>
        <p:nvSpPr>
          <p:cNvPr id="5" name="Slide Number Placeholder 4"/>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10018463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lang="en-GB" noProof="0"/>
              <a:t>10/9/2021</a:t>
            </a:r>
          </a:p>
        </p:txBody>
      </p:sp>
      <p:sp>
        <p:nvSpPr>
          <p:cNvPr id="3" name="Footer Placeholder 2"/>
          <p:cNvSpPr>
            <a:spLocks noGrp="1"/>
          </p:cNvSpPr>
          <p:nvPr>
            <p:ph type="ftr" sz="quarter" idx="11"/>
          </p:nvPr>
        </p:nvSpPr>
        <p:spPr/>
        <p:txBody>
          <a:bodyPr/>
          <a:lstStyle/>
          <a:p>
            <a:pPr rtl="0"/>
            <a:r>
              <a:rPr lang="en-GB" noProof="0"/>
              <a:t>PRESENTATION TITLE</a:t>
            </a:r>
          </a:p>
        </p:txBody>
      </p:sp>
      <p:sp>
        <p:nvSpPr>
          <p:cNvPr id="4" name="Slide Number Placeholder 3"/>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26588583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en-GB" noProof="0"/>
              <a:t>10/9/2021</a:t>
            </a:r>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3832368200"/>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rtl="0"/>
            <a:r>
              <a:rPr lang="en-GB" noProof="0"/>
              <a:t>10/9/2021</a:t>
            </a:r>
          </a:p>
        </p:txBody>
      </p:sp>
      <p:sp>
        <p:nvSpPr>
          <p:cNvPr id="6" name="Footer Placeholder 5"/>
          <p:cNvSpPr>
            <a:spLocks noGrp="1"/>
          </p:cNvSpPr>
          <p:nvPr>
            <p:ph type="ftr" sz="quarter" idx="11"/>
          </p:nvPr>
        </p:nvSpPr>
        <p:spPr/>
        <p:txBody>
          <a:bodyPr/>
          <a:lstStyle/>
          <a:p>
            <a:pPr rtl="0"/>
            <a:r>
              <a:rPr lang="en-GB" noProof="0"/>
              <a:t>PRESENTATION TITLE</a:t>
            </a:r>
          </a:p>
        </p:txBody>
      </p:sp>
      <p:sp>
        <p:nvSpPr>
          <p:cNvPr id="7" name="Slide Number Placeholder 6"/>
          <p:cNvSpPr>
            <a:spLocks noGrp="1"/>
          </p:cNvSpPr>
          <p:nvPr>
            <p:ph type="sldNum" sz="quarter" idx="12"/>
          </p:nvPr>
        </p:nvSpPr>
        <p:spPr/>
        <p:txBody>
          <a:body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67824880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rtl="0"/>
            <a:r>
              <a:rPr lang="en-GB" noProof="0"/>
              <a:t>10/9/2021</a:t>
            </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lang="en-GB" noProof="0"/>
              <a:t>PRESENTATION TITLE</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294A09A9-5501-47C1-A89A-A340965A2BE2}" type="slidenum">
              <a:rPr lang="en-GB" noProof="0" smtClean="0"/>
              <a:pPr rtl="0"/>
              <a:t>‹#›</a:t>
            </a:fld>
            <a:endParaRPr lang="en-GB" noProof="0"/>
          </a:p>
        </p:txBody>
      </p:sp>
    </p:spTree>
    <p:extLst>
      <p:ext uri="{BB962C8B-B14F-4D97-AF65-F5344CB8AC3E}">
        <p14:creationId xmlns:p14="http://schemas.microsoft.com/office/powerpoint/2010/main" val="746578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8" r:id="rId17"/>
    <p:sldLayoutId id="2147483651" r:id="rId18"/>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apply-free-school-meals"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x.com/SpringfAcademy"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hyperlink" Target="tel:01283%20246%20433" TargetMode="External"/><Relationship Id="rId4" Type="http://schemas.openxmlformats.org/officeDocument/2006/relationships/hyperlink" Target="mailto:enquiry@springfieldacademy.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5970B94E-219A-9FE1-C2D6-66D486499EBF}"/>
              </a:ext>
            </a:extLst>
          </p:cNvPr>
          <p:cNvSpPr txBox="1">
            <a:spLocks/>
          </p:cNvSpPr>
          <p:nvPr/>
        </p:nvSpPr>
        <p:spPr>
          <a:xfrm>
            <a:off x="5253487" y="4822166"/>
            <a:ext cx="5198158" cy="1747565"/>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800" kern="1200">
                <a:solidFill>
                  <a:schemeClr val="bg1"/>
                </a:solidFill>
                <a:latin typeface="+mj-lt"/>
                <a:ea typeface="+mj-ea"/>
                <a:cs typeface="+mj-cs"/>
              </a:defRPr>
            </a:lvl1pPr>
          </a:lstStyle>
          <a:p>
            <a:pPr algn="r" defTabSz="457200">
              <a:spcAft>
                <a:spcPts val="600"/>
              </a:spcAft>
            </a:pPr>
            <a:r>
              <a:rPr lang="en-US" b="1" dirty="0"/>
              <a:t>Springfield Primary Academy</a:t>
            </a:r>
          </a:p>
          <a:p>
            <a:pPr algn="r" defTabSz="457200">
              <a:spcAft>
                <a:spcPts val="600"/>
              </a:spcAft>
            </a:pPr>
            <a:endParaRPr lang="en-US" b="1" dirty="0"/>
          </a:p>
          <a:p>
            <a:pPr algn="r" defTabSz="457200">
              <a:spcAft>
                <a:spcPts val="600"/>
              </a:spcAft>
            </a:pPr>
            <a:r>
              <a:rPr lang="en-US" b="1" dirty="0"/>
              <a:t>Welcome to Reception</a:t>
            </a:r>
            <a:br>
              <a:rPr lang="en-US" b="1" dirty="0"/>
            </a:br>
            <a:r>
              <a:rPr lang="en-US" b="1" dirty="0"/>
              <a:t>September 2025-26</a:t>
            </a:r>
          </a:p>
        </p:txBody>
      </p:sp>
      <p:pic>
        <p:nvPicPr>
          <p:cNvPr id="16" name="Picture 15">
            <a:extLst>
              <a:ext uri="{FF2B5EF4-FFF2-40B4-BE49-F238E27FC236}">
                <a16:creationId xmlns:a16="http://schemas.microsoft.com/office/drawing/2014/main" id="{7F93BFE3-4D9B-8523-F30F-B9E712B39B08}"/>
              </a:ext>
            </a:extLst>
          </p:cNvPr>
          <p:cNvPicPr>
            <a:picLocks noChangeAspect="1"/>
          </p:cNvPicPr>
          <p:nvPr/>
        </p:nvPicPr>
        <p:blipFill>
          <a:blip r:embed="rId3"/>
          <a:srcRect l="14638" r="14638"/>
          <a:stretch>
            <a:fillRect/>
          </a:stretch>
        </p:blipFill>
        <p:spPr>
          <a:xfrm>
            <a:off x="2956476" y="-16998"/>
            <a:ext cx="3151431" cy="3437494"/>
          </a:xfrm>
          <a:custGeom>
            <a:avLst/>
            <a:gdLst/>
            <a:ahLst/>
            <a:cxnLst/>
            <a:rect l="l" t="t" r="r" b="b"/>
            <a:pathLst>
              <a:path w="3151431" h="3437504">
                <a:moveTo>
                  <a:pt x="514552" y="0"/>
                </a:moveTo>
                <a:lnTo>
                  <a:pt x="2008047" y="0"/>
                </a:lnTo>
                <a:lnTo>
                  <a:pt x="2008047" y="1"/>
                </a:lnTo>
                <a:lnTo>
                  <a:pt x="3151431" y="1"/>
                </a:lnTo>
                <a:lnTo>
                  <a:pt x="2637972" y="3437504"/>
                </a:lnTo>
                <a:lnTo>
                  <a:pt x="0" y="3437504"/>
                </a:lnTo>
                <a:close/>
              </a:path>
            </a:pathLst>
          </a:custGeom>
        </p:spPr>
      </p:pic>
      <p:pic>
        <p:nvPicPr>
          <p:cNvPr id="12" name="Picture 11">
            <a:extLst>
              <a:ext uri="{FF2B5EF4-FFF2-40B4-BE49-F238E27FC236}">
                <a16:creationId xmlns:a16="http://schemas.microsoft.com/office/drawing/2014/main" id="{2BE0E357-C693-234F-C353-3DE9264B6CAF}"/>
              </a:ext>
            </a:extLst>
          </p:cNvPr>
          <p:cNvPicPr>
            <a:picLocks noChangeAspect="1"/>
          </p:cNvPicPr>
          <p:nvPr/>
        </p:nvPicPr>
        <p:blipFill>
          <a:blip r:embed="rId4"/>
          <a:srcRect l="25821" r="41153" b="-2"/>
          <a:stretch>
            <a:fillRect/>
          </a:stretch>
        </p:blipFill>
        <p:spPr>
          <a:xfrm>
            <a:off x="319203" y="10"/>
            <a:ext cx="3153384" cy="3437494"/>
          </a:xfrm>
          <a:custGeom>
            <a:avLst/>
            <a:gdLst/>
            <a:ahLst/>
            <a:cxnLst/>
            <a:rect l="l" t="t" r="r" b="b"/>
            <a:pathLst>
              <a:path w="3153384" h="3437504">
                <a:moveTo>
                  <a:pt x="511180" y="0"/>
                </a:moveTo>
                <a:lnTo>
                  <a:pt x="3153384" y="0"/>
                </a:lnTo>
                <a:lnTo>
                  <a:pt x="2638832" y="3437504"/>
                </a:lnTo>
                <a:lnTo>
                  <a:pt x="0" y="3437504"/>
                </a:lnTo>
                <a:close/>
              </a:path>
            </a:pathLst>
          </a:custGeom>
        </p:spPr>
      </p:pic>
      <p:pic>
        <p:nvPicPr>
          <p:cNvPr id="10" name="Picture 9">
            <a:extLst>
              <a:ext uri="{FF2B5EF4-FFF2-40B4-BE49-F238E27FC236}">
                <a16:creationId xmlns:a16="http://schemas.microsoft.com/office/drawing/2014/main" id="{3001C72B-E8D3-FDEE-1045-745414B564A7}"/>
              </a:ext>
            </a:extLst>
          </p:cNvPr>
          <p:cNvPicPr>
            <a:picLocks noChangeAspect="1"/>
          </p:cNvPicPr>
          <p:nvPr/>
        </p:nvPicPr>
        <p:blipFill>
          <a:blip r:embed="rId5"/>
          <a:srcRect l="22683" r="39935" b="2"/>
          <a:stretch>
            <a:fillRect/>
          </a:stretch>
        </p:blipFill>
        <p:spPr>
          <a:xfrm>
            <a:off x="0" y="3437504"/>
            <a:ext cx="2956476" cy="3420496"/>
          </a:xfrm>
          <a:custGeom>
            <a:avLst/>
            <a:gdLst/>
            <a:ahLst/>
            <a:cxnLst/>
            <a:rect l="l" t="t" r="r" b="b"/>
            <a:pathLst>
              <a:path w="2956476" h="3420496">
                <a:moveTo>
                  <a:pt x="319202" y="0"/>
                </a:moveTo>
                <a:lnTo>
                  <a:pt x="2956476" y="0"/>
                </a:lnTo>
                <a:lnTo>
                  <a:pt x="2444471" y="3420496"/>
                </a:lnTo>
                <a:lnTo>
                  <a:pt x="0" y="3420496"/>
                </a:lnTo>
                <a:lnTo>
                  <a:pt x="0" y="2146516"/>
                </a:lnTo>
                <a:close/>
              </a:path>
            </a:pathLst>
          </a:custGeom>
        </p:spPr>
      </p:pic>
      <p:pic>
        <p:nvPicPr>
          <p:cNvPr id="11" name="Picture 10">
            <a:extLst>
              <a:ext uri="{FF2B5EF4-FFF2-40B4-BE49-F238E27FC236}">
                <a16:creationId xmlns:a16="http://schemas.microsoft.com/office/drawing/2014/main" id="{4D4D5200-2684-418A-43BF-727A6C52284A}"/>
              </a:ext>
            </a:extLst>
          </p:cNvPr>
          <p:cNvPicPr>
            <a:picLocks noChangeAspect="1"/>
          </p:cNvPicPr>
          <p:nvPr/>
        </p:nvPicPr>
        <p:blipFill>
          <a:blip r:embed="rId6"/>
          <a:srcRect l="31368" r="32008" b="2"/>
          <a:stretch>
            <a:fillRect/>
          </a:stretch>
        </p:blipFill>
        <p:spPr>
          <a:xfrm>
            <a:off x="2443799" y="3437504"/>
            <a:ext cx="3151535" cy="3420496"/>
          </a:xfrm>
          <a:custGeom>
            <a:avLst/>
            <a:gdLst/>
            <a:ahLst/>
            <a:cxnLst/>
            <a:rect l="l" t="t" r="r" b="b"/>
            <a:pathLst>
              <a:path w="3151535" h="3420496">
                <a:moveTo>
                  <a:pt x="512005" y="0"/>
                </a:moveTo>
                <a:lnTo>
                  <a:pt x="3151535" y="0"/>
                </a:lnTo>
                <a:lnTo>
                  <a:pt x="2640616" y="3420496"/>
                </a:lnTo>
                <a:lnTo>
                  <a:pt x="0" y="3420496"/>
                </a:lnTo>
                <a:close/>
              </a:path>
            </a:pathLst>
          </a:custGeom>
        </p:spPr>
      </p:pic>
      <p:cxnSp>
        <p:nvCxnSpPr>
          <p:cNvPr id="21" name="Straight Connector 20">
            <a:extLst>
              <a:ext uri="{FF2B5EF4-FFF2-40B4-BE49-F238E27FC236}">
                <a16:creationId xmlns:a16="http://schemas.microsoft.com/office/drawing/2014/main" id="{CBAE7D61-C468-452B-AD40-2FD6365B48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9203" y="3437504"/>
            <a:ext cx="527613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D8C0890-7680-4FCD-B337-24D18C1B75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44472" y="0"/>
            <a:ext cx="1028115"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2" descr="Springfield Primary Academy">
            <a:extLst>
              <a:ext uri="{FF2B5EF4-FFF2-40B4-BE49-F238E27FC236}">
                <a16:creationId xmlns:a16="http://schemas.microsoft.com/office/drawing/2014/main" id="{F6C813DE-5CA3-12C3-9F5D-035B55302D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4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2B01-9235-BFB2-A577-1923FBD83FA4}"/>
              </a:ext>
            </a:extLst>
          </p:cNvPr>
          <p:cNvSpPr>
            <a:spLocks noGrp="1"/>
          </p:cNvSpPr>
          <p:nvPr>
            <p:ph type="title"/>
          </p:nvPr>
        </p:nvSpPr>
        <p:spPr>
          <a:xfrm>
            <a:off x="1206408" y="363747"/>
            <a:ext cx="9779183" cy="1325563"/>
          </a:xfrm>
        </p:spPr>
        <p:txBody>
          <a:bodyPr/>
          <a:lstStyle/>
          <a:p>
            <a:r>
              <a:rPr lang="en-GB"/>
              <a:t>Key reminders:</a:t>
            </a:r>
          </a:p>
        </p:txBody>
      </p:sp>
      <p:sp>
        <p:nvSpPr>
          <p:cNvPr id="12" name="Content Placeholder 1">
            <a:extLst>
              <a:ext uri="{FF2B5EF4-FFF2-40B4-BE49-F238E27FC236}">
                <a16:creationId xmlns:a16="http://schemas.microsoft.com/office/drawing/2014/main" id="{304076F6-DBD9-236D-E5D3-7C9D64396740}"/>
              </a:ext>
            </a:extLst>
          </p:cNvPr>
          <p:cNvSpPr txBox="1">
            <a:spLocks/>
          </p:cNvSpPr>
          <p:nvPr/>
        </p:nvSpPr>
        <p:spPr>
          <a:xfrm>
            <a:off x="636828" y="1876342"/>
            <a:ext cx="10879436" cy="3592805"/>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55600" indent="-355600">
              <a:spcBef>
                <a:spcPts val="1200"/>
              </a:spcBef>
              <a:spcAft>
                <a:spcPts val="600"/>
              </a:spcAft>
              <a:buFont typeface="Wingdings" panose="05000000000000000000" pitchFamily="2" charset="2"/>
              <a:buChar char="§"/>
            </a:pPr>
            <a:r>
              <a:rPr lang="en-GB" sz="1800" b="1">
                <a:solidFill>
                  <a:srgbClr val="CF0A2C"/>
                </a:solidFill>
                <a:latin typeface="Calibri" panose="020F0502020204030204" pitchFamily="34" charset="0"/>
                <a:cs typeface="Times New Roman" panose="02020603050405020304" pitchFamily="18" charset="0"/>
              </a:rPr>
              <a:t>Administration of Medication - </a:t>
            </a:r>
            <a:r>
              <a:rPr lang="en-GB" sz="1800">
                <a:latin typeface="Calibri" panose="020F0502020204030204" pitchFamily="34" charset="0"/>
                <a:ea typeface="Calibri" panose="020F0502020204030204" pitchFamily="34" charset="0"/>
                <a:cs typeface="Times New Roman" panose="02020603050405020304" pitchFamily="18" charset="0"/>
              </a:rPr>
              <a:t>Where possible, all medication, such as antibiotics, should be administered at home.  Parents must inform the school if they wish any prescribed medication to be administered.  The school will require parents to sign a consent form and a Health Care Plan may be created if necessary. </a:t>
            </a:r>
          </a:p>
          <a:p>
            <a:pPr marL="355600" indent="-355600">
              <a:spcBef>
                <a:spcPts val="1200"/>
              </a:spcBef>
              <a:spcAft>
                <a:spcPts val="600"/>
              </a:spcAft>
              <a:buFont typeface="Wingdings" panose="05000000000000000000" pitchFamily="2" charset="2"/>
              <a:buChar char="§"/>
            </a:pPr>
            <a:r>
              <a:rPr lang="en-GB" sz="1800" b="1">
                <a:solidFill>
                  <a:srgbClr val="CF0A2C"/>
                </a:solidFill>
                <a:latin typeface="Calibri" panose="020F0502020204030204" pitchFamily="34" charset="0"/>
                <a:cs typeface="Times New Roman" panose="02020603050405020304" pitchFamily="18" charset="0"/>
              </a:rPr>
              <a:t>Health Snacks -  </a:t>
            </a:r>
            <a:r>
              <a:rPr lang="en-GB" sz="1800">
                <a:latin typeface="Calibri" panose="020F0502020204030204" pitchFamily="34" charset="0"/>
                <a:ea typeface="Calibri" panose="020F0502020204030204" pitchFamily="34" charset="0"/>
                <a:cs typeface="Times New Roman" panose="02020603050405020304" pitchFamily="18" charset="0"/>
              </a:rPr>
              <a:t>All snacks brought into school must be healthy.  </a:t>
            </a:r>
          </a:p>
          <a:p>
            <a:pPr marL="355600" indent="-355600">
              <a:spcBef>
                <a:spcPts val="1200"/>
              </a:spcBef>
              <a:spcAft>
                <a:spcPts val="600"/>
              </a:spcAft>
              <a:buFont typeface="Wingdings" panose="05000000000000000000" pitchFamily="2" charset="2"/>
              <a:buChar char="§"/>
            </a:pPr>
            <a:r>
              <a:rPr lang="en-GB" sz="1800" b="1">
                <a:solidFill>
                  <a:srgbClr val="CF0A2C"/>
                </a:solidFill>
                <a:latin typeface="Calibri" panose="020F0502020204030204" pitchFamily="34" charset="0"/>
                <a:cs typeface="Times New Roman" panose="02020603050405020304" pitchFamily="18" charset="0"/>
              </a:rPr>
              <a:t>Water Bottles - </a:t>
            </a:r>
            <a:r>
              <a:rPr lang="en-GB" sz="1800">
                <a:latin typeface="Calibri" panose="020F0502020204030204" pitchFamily="34" charset="0"/>
                <a:ea typeface="Calibri" panose="020F0502020204030204" pitchFamily="34" charset="0"/>
                <a:cs typeface="Times New Roman" panose="02020603050405020304" pitchFamily="18" charset="0"/>
              </a:rPr>
              <a:t>permitted to bring named water bottles filled with </a:t>
            </a:r>
            <a:r>
              <a:rPr lang="en-GB" sz="1800" b="1">
                <a:latin typeface="Calibri" panose="020F0502020204030204" pitchFamily="34" charset="0"/>
                <a:ea typeface="Calibri" panose="020F0502020204030204" pitchFamily="34" charset="0"/>
                <a:cs typeface="Times New Roman" panose="02020603050405020304" pitchFamily="18" charset="0"/>
              </a:rPr>
              <a:t>water.</a:t>
            </a:r>
            <a:r>
              <a:rPr lang="en-GB" sz="1800">
                <a:latin typeface="Calibri" panose="020F0502020204030204" pitchFamily="34" charset="0"/>
                <a:ea typeface="Calibri" panose="020F0502020204030204" pitchFamily="34" charset="0"/>
                <a:cs typeface="Times New Roman" panose="02020603050405020304" pitchFamily="18" charset="0"/>
              </a:rPr>
              <a:t> </a:t>
            </a:r>
          </a:p>
          <a:p>
            <a:pPr marL="355600" indent="-355600">
              <a:spcBef>
                <a:spcPts val="1200"/>
              </a:spcBef>
              <a:spcAft>
                <a:spcPts val="600"/>
              </a:spcAft>
              <a:buFont typeface="Wingdings" panose="05000000000000000000" pitchFamily="2" charset="2"/>
              <a:buChar char="§"/>
            </a:pPr>
            <a:r>
              <a:rPr lang="en-GB" sz="1800" b="1">
                <a:solidFill>
                  <a:srgbClr val="CF0A2C"/>
                </a:solidFill>
                <a:latin typeface="Calibri" panose="020F0502020204030204" pitchFamily="34" charset="0"/>
                <a:cs typeface="Times New Roman" panose="02020603050405020304" pitchFamily="18" charset="0"/>
              </a:rPr>
              <a:t>Free School Meals Entitlement - </a:t>
            </a:r>
            <a:r>
              <a:rPr lang="en-GB" sz="1800">
                <a:solidFill>
                  <a:srgbClr val="000000"/>
                </a:solidFill>
                <a:latin typeface="Calibri" panose="020F0502020204030204" pitchFamily="34" charset="0"/>
                <a:ea typeface="Times New Roman" panose="02020603050405020304" pitchFamily="18" charset="0"/>
              </a:rPr>
              <a:t>If you have not already done so, please check your child’s eligibility by clicking on the following link </a:t>
            </a:r>
            <a:r>
              <a:rPr lang="en-GB" sz="1800">
                <a:solidFill>
                  <a:srgbClr val="CF0A2C"/>
                </a:solidFill>
                <a:latin typeface="Calibri" panose="020F0502020204030204" pitchFamily="34" charset="0"/>
                <a:ea typeface="Times New Roman" panose="02020603050405020304" pitchFamily="18" charset="0"/>
                <a:hlinkClick r:id="rId2"/>
              </a:rPr>
              <a:t>https://www.gov.uk/apply-free-school-meals</a:t>
            </a:r>
            <a:r>
              <a:rPr lang="en-GB" sz="1800">
                <a:solidFill>
                  <a:srgbClr val="CF0A2C"/>
                </a:solidFill>
                <a:latin typeface="Calibri" panose="020F0502020204030204" pitchFamily="34" charset="0"/>
                <a:ea typeface="Times New Roman" panose="02020603050405020304" pitchFamily="18" charset="0"/>
              </a:rPr>
              <a:t> </a:t>
            </a:r>
            <a:r>
              <a:rPr lang="en-GB" sz="1800">
                <a:solidFill>
                  <a:srgbClr val="000000"/>
                </a:solidFill>
                <a:latin typeface="Calibri" panose="020F0502020204030204" pitchFamily="34" charset="0"/>
                <a:ea typeface="Times New Roman" panose="02020603050405020304" pitchFamily="18" charset="0"/>
              </a:rPr>
              <a:t>and completing an application.</a:t>
            </a:r>
          </a:p>
          <a:p>
            <a:pPr marL="355600" indent="-355600">
              <a:spcBef>
                <a:spcPts val="1200"/>
              </a:spcBef>
              <a:spcAft>
                <a:spcPts val="600"/>
              </a:spcAft>
              <a:buFont typeface="Wingdings" panose="05000000000000000000" pitchFamily="2" charset="2"/>
              <a:buChar char="§"/>
            </a:pPr>
            <a:r>
              <a:rPr lang="en-GB" sz="1800" b="1">
                <a:solidFill>
                  <a:srgbClr val="C00000"/>
                </a:solidFill>
                <a:latin typeface="Calibri" panose="020F0502020204030204" pitchFamily="34" charset="0"/>
                <a:ea typeface="Times New Roman" panose="02020603050405020304" pitchFamily="18" charset="0"/>
              </a:rPr>
              <a:t>Walk to School - </a:t>
            </a:r>
            <a:r>
              <a:rPr lang="en-GB" sz="1800">
                <a:solidFill>
                  <a:srgbClr val="000000"/>
                </a:solidFill>
                <a:latin typeface="Calibri" panose="020F0502020204030204" pitchFamily="34" charset="0"/>
                <a:ea typeface="Times New Roman" panose="02020603050405020304" pitchFamily="18" charset="0"/>
              </a:rPr>
              <a:t>respect our neighbours, keep pupils safe</a:t>
            </a:r>
            <a:endParaRPr lang="en-GB" sz="1800">
              <a:latin typeface="Times New Roman" panose="02020603050405020304" pitchFamily="18" charset="0"/>
              <a:ea typeface="Times New Roman" panose="02020603050405020304" pitchFamily="18" charset="0"/>
            </a:endParaRPr>
          </a:p>
          <a:p>
            <a:pPr marL="355600" indent="-355600">
              <a:lnSpc>
                <a:spcPct val="115000"/>
              </a:lnSpc>
              <a:spcBef>
                <a:spcPts val="1200"/>
              </a:spcBef>
              <a:spcAft>
                <a:spcPts val="600"/>
              </a:spcAft>
              <a:buFont typeface="Wingdings" panose="05000000000000000000" pitchFamily="2" charset="2"/>
              <a:buChar char="§"/>
            </a:pPr>
            <a:endParaRPr lang="en-GB" sz="1800">
              <a:latin typeface="Calibri" panose="020F0502020204030204" pitchFamily="34" charset="0"/>
              <a:ea typeface="Calibri" panose="020F0502020204030204" pitchFamily="34" charset="0"/>
              <a:cs typeface="Times New Roman" panose="02020603050405020304" pitchFamily="18" charset="0"/>
            </a:endParaRPr>
          </a:p>
          <a:p>
            <a:endParaRPr lang="en-GB"/>
          </a:p>
        </p:txBody>
      </p:sp>
      <p:pic>
        <p:nvPicPr>
          <p:cNvPr id="13" name="Picture 2" descr="Springfield Primary Academy">
            <a:extLst>
              <a:ext uri="{FF2B5EF4-FFF2-40B4-BE49-F238E27FC236}">
                <a16:creationId xmlns:a16="http://schemas.microsoft.com/office/drawing/2014/main" id="{31AF7218-F5CB-8A17-3BA1-580177402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23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815C5FCB-3F09-5B8C-1841-BD39813A83BD}"/>
              </a:ext>
            </a:extLst>
          </p:cNvPr>
          <p:cNvSpPr txBox="1">
            <a:spLocks/>
          </p:cNvSpPr>
          <p:nvPr/>
        </p:nvSpPr>
        <p:spPr>
          <a:xfrm>
            <a:off x="355969" y="574438"/>
            <a:ext cx="10095675" cy="764100"/>
          </a:xfrm>
          <a:prstGeom prst="rect">
            <a:avLst/>
          </a:prstGeom>
        </p:spPr>
        <p:txBody>
          <a:bodyPr vert="horz" lIns="91440" tIns="45720" rIns="91440" bIns="45720" rtlCol="0" anchor="b">
            <a:noAutofit/>
          </a:bodyPr>
          <a:lstStyle>
            <a:lvl1pPr algn="l" defTabSz="457200" rtl="0" eaLnBrk="1" latinLnBrk="0" hangingPunct="1">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Read Write Inc – EYFS/KS1</a:t>
            </a:r>
          </a:p>
          <a:p>
            <a:r>
              <a:rPr lang="en-GB" sz="1100"/>
              <a:t>ks2 to add what reading looks like in ks2 – add how parents can support with reading</a:t>
            </a:r>
            <a:endParaRPr lang="en-GB"/>
          </a:p>
        </p:txBody>
      </p:sp>
      <p:sp>
        <p:nvSpPr>
          <p:cNvPr id="13" name="Content Placeholder 1">
            <a:extLst>
              <a:ext uri="{FF2B5EF4-FFF2-40B4-BE49-F238E27FC236}">
                <a16:creationId xmlns:a16="http://schemas.microsoft.com/office/drawing/2014/main" id="{0B8706AA-D2F1-CBBE-729B-47D452BB5D6E}"/>
              </a:ext>
            </a:extLst>
          </p:cNvPr>
          <p:cNvSpPr txBox="1">
            <a:spLocks/>
          </p:cNvSpPr>
          <p:nvPr/>
        </p:nvSpPr>
        <p:spPr>
          <a:xfrm>
            <a:off x="764875" y="1774660"/>
            <a:ext cx="5041291" cy="2983399"/>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indent="-342900">
              <a:buFont typeface="Arial" panose="020B0604020202020204" pitchFamily="34" charset="0"/>
              <a:buChar char="•"/>
            </a:pPr>
            <a:r>
              <a:rPr lang="en-GB"/>
              <a:t>We teach children to read and write using the Read Write Inc (RWI) Phonics scheme. </a:t>
            </a:r>
          </a:p>
          <a:p>
            <a:pPr marL="342900" indent="-342900">
              <a:buFont typeface="Arial" panose="020B0604020202020204" pitchFamily="34" charset="0"/>
              <a:buChar char="•"/>
            </a:pPr>
            <a:r>
              <a:rPr lang="en-GB"/>
              <a:t>RWI is a systematic, structured approach to teaching Reading and Writing which is designed to ensure every child can learn to read and write successfully. The program is designed so no child is left behind.</a:t>
            </a:r>
          </a:p>
          <a:p>
            <a:pPr marL="342900" indent="-342900">
              <a:buFont typeface="Arial" panose="020B0604020202020204" pitchFamily="34" charset="0"/>
              <a:buChar char="•"/>
            </a:pPr>
            <a:endParaRPr lang="en-GB"/>
          </a:p>
          <a:p>
            <a:endParaRPr lang="en-GB"/>
          </a:p>
        </p:txBody>
      </p:sp>
      <p:sp>
        <p:nvSpPr>
          <p:cNvPr id="14" name="TextBox 13">
            <a:extLst>
              <a:ext uri="{FF2B5EF4-FFF2-40B4-BE49-F238E27FC236}">
                <a16:creationId xmlns:a16="http://schemas.microsoft.com/office/drawing/2014/main" id="{95BCB575-0B76-6E07-F2D6-D1A413309ED8}"/>
              </a:ext>
            </a:extLst>
          </p:cNvPr>
          <p:cNvSpPr txBox="1"/>
          <p:nvPr/>
        </p:nvSpPr>
        <p:spPr>
          <a:xfrm>
            <a:off x="6096000" y="1774660"/>
            <a:ext cx="5331125" cy="1384995"/>
          </a:xfrm>
          <a:prstGeom prst="rect">
            <a:avLst/>
          </a:prstGeom>
          <a:noFill/>
        </p:spPr>
        <p:txBody>
          <a:bodyPr wrap="square" rtlCol="0">
            <a:spAutoFit/>
          </a:bodyPr>
          <a:lstStyle/>
          <a:p>
            <a:pPr marL="342900" indent="-342900">
              <a:buFont typeface="Arial" panose="020B0604020202020204" pitchFamily="34" charset="0"/>
              <a:buChar char="•"/>
            </a:pPr>
            <a:r>
              <a:rPr lang="en-GB" sz="2100"/>
              <a:t>RWI lessons are taught daily, beginning as soon as the children join Reception. This ensures children make a strong start in Reading from the outset. </a:t>
            </a:r>
          </a:p>
        </p:txBody>
      </p:sp>
      <p:pic>
        <p:nvPicPr>
          <p:cNvPr id="15" name="Content Placeholder 4">
            <a:extLst>
              <a:ext uri="{FF2B5EF4-FFF2-40B4-BE49-F238E27FC236}">
                <a16:creationId xmlns:a16="http://schemas.microsoft.com/office/drawing/2014/main" id="{80EDA9AA-AF5B-36E9-C0E1-28DE4F782802}"/>
              </a:ext>
            </a:extLst>
          </p:cNvPr>
          <p:cNvPicPr>
            <a:picLocks noChangeAspect="1"/>
          </p:cNvPicPr>
          <p:nvPr/>
        </p:nvPicPr>
        <p:blipFill>
          <a:blip r:embed="rId2"/>
          <a:stretch>
            <a:fillRect/>
          </a:stretch>
        </p:blipFill>
        <p:spPr>
          <a:xfrm rot="20662505">
            <a:off x="7438433" y="4838462"/>
            <a:ext cx="4563428" cy="1431434"/>
          </a:xfrm>
          <a:prstGeom prst="rect">
            <a:avLst/>
          </a:prstGeom>
        </p:spPr>
      </p:pic>
      <p:pic>
        <p:nvPicPr>
          <p:cNvPr id="16" name="Picture 2" descr="Springfield Primary Academy">
            <a:extLst>
              <a:ext uri="{FF2B5EF4-FFF2-40B4-BE49-F238E27FC236}">
                <a16:creationId xmlns:a16="http://schemas.microsoft.com/office/drawing/2014/main" id="{E7C65E07-2C0F-F6C7-F3EC-77ADD6398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B7136E-6893-2DFD-05B8-1E0288B2FFC1}"/>
              </a:ext>
            </a:extLst>
          </p:cNvPr>
          <p:cNvSpPr txBox="1"/>
          <p:nvPr/>
        </p:nvSpPr>
        <p:spPr>
          <a:xfrm>
            <a:off x="6095999" y="3270084"/>
            <a:ext cx="5331125" cy="106182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100"/>
              <a:t>It is important that children practise their reading daily at home to support their fluency and comprehension. </a:t>
            </a:r>
          </a:p>
        </p:txBody>
      </p:sp>
    </p:spTree>
    <p:extLst>
      <p:ext uri="{BB962C8B-B14F-4D97-AF65-F5344CB8AC3E}">
        <p14:creationId xmlns:p14="http://schemas.microsoft.com/office/powerpoint/2010/main" val="1076790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2764C9-6340-C50B-4F56-6D93BF199DB2}"/>
              </a:ext>
            </a:extLst>
          </p:cNvPr>
          <p:cNvSpPr>
            <a:spLocks noGrp="1"/>
          </p:cNvSpPr>
          <p:nvPr>
            <p:ph type="title"/>
          </p:nvPr>
        </p:nvSpPr>
        <p:spPr>
          <a:xfrm>
            <a:off x="677334" y="132820"/>
            <a:ext cx="8596668" cy="660400"/>
          </a:xfrm>
        </p:spPr>
        <p:txBody>
          <a:bodyPr vert="horz" lIns="91440" tIns="45720" rIns="91440" bIns="45720" rtlCol="0" anchor="t">
            <a:normAutofit/>
          </a:bodyPr>
          <a:lstStyle/>
          <a:p>
            <a:r>
              <a:rPr lang="en-US" sz="3600" dirty="0"/>
              <a:t>Reception Curriculum Overview </a:t>
            </a:r>
          </a:p>
        </p:txBody>
      </p:sp>
      <p:sp>
        <p:nvSpPr>
          <p:cNvPr id="16" name="TextBox 15">
            <a:extLst>
              <a:ext uri="{FF2B5EF4-FFF2-40B4-BE49-F238E27FC236}">
                <a16:creationId xmlns:a16="http://schemas.microsoft.com/office/drawing/2014/main" id="{0203C2FC-06D1-F8AE-76EF-75935DC09FAA}"/>
              </a:ext>
            </a:extLst>
          </p:cNvPr>
          <p:cNvSpPr txBox="1"/>
          <p:nvPr/>
        </p:nvSpPr>
        <p:spPr>
          <a:xfrm>
            <a:off x="622744" y="3576223"/>
            <a:ext cx="11434848" cy="2567402"/>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sz="1600" b="1" dirty="0">
                <a:solidFill>
                  <a:schemeClr val="tx1">
                    <a:lumMod val="75000"/>
                    <a:lumOff val="25000"/>
                  </a:schemeClr>
                </a:solidFill>
              </a:rPr>
              <a:t>EYFS</a:t>
            </a:r>
            <a:r>
              <a:rPr lang="en-US" sz="1600" b="1" i="0" dirty="0">
                <a:solidFill>
                  <a:schemeClr val="tx1">
                    <a:lumMod val="75000"/>
                    <a:lumOff val="25000"/>
                  </a:schemeClr>
                </a:solidFill>
                <a:effectLst/>
              </a:rPr>
              <a:t> Curriculum – At a Glance:</a:t>
            </a:r>
          </a:p>
          <a:p>
            <a:pPr>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rPr>
              <a:t>Prime Areas </a:t>
            </a:r>
            <a:r>
              <a:rPr lang="en-US" sz="1600" dirty="0">
                <a:solidFill>
                  <a:schemeClr val="tx1">
                    <a:lumMod val="75000"/>
                    <a:lumOff val="25000"/>
                  </a:schemeClr>
                </a:solidFill>
              </a:rPr>
              <a:t>– Physical Development, Personal, Social and Emotional Development and Communication and Language</a:t>
            </a:r>
          </a:p>
          <a:p>
            <a:pPr>
              <a:lnSpc>
                <a:spcPct val="90000"/>
              </a:lnSpc>
              <a:spcBef>
                <a:spcPts val="1000"/>
              </a:spcBef>
              <a:buClr>
                <a:schemeClr val="accent1"/>
              </a:buClr>
              <a:buSzPct val="80000"/>
              <a:buFont typeface="Wingdings 3" charset="2"/>
              <a:buChar char=""/>
            </a:pPr>
            <a:endParaRPr lang="en-US" sz="1600" b="1" i="0" dirty="0">
              <a:solidFill>
                <a:schemeClr val="tx1">
                  <a:lumMod val="75000"/>
                  <a:lumOff val="25000"/>
                </a:schemeClr>
              </a:solidFill>
              <a:effectLst/>
            </a:endParaRPr>
          </a:p>
          <a:p>
            <a:pPr>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rPr>
              <a:t>Specific Areas – </a:t>
            </a:r>
            <a:r>
              <a:rPr lang="en-US" sz="1600" dirty="0">
                <a:solidFill>
                  <a:schemeClr val="tx1">
                    <a:lumMod val="75000"/>
                    <a:lumOff val="25000"/>
                  </a:schemeClr>
                </a:solidFill>
              </a:rPr>
              <a:t>Literacy (Reading and Writing), </a:t>
            </a:r>
            <a:r>
              <a:rPr lang="en-US" sz="1600" dirty="0" err="1">
                <a:solidFill>
                  <a:schemeClr val="tx1">
                    <a:lumMod val="75000"/>
                    <a:lumOff val="25000"/>
                  </a:schemeClr>
                </a:solidFill>
              </a:rPr>
              <a:t>Maths</a:t>
            </a:r>
            <a:r>
              <a:rPr lang="en-US" sz="1600" dirty="0">
                <a:solidFill>
                  <a:schemeClr val="tx1">
                    <a:lumMod val="75000"/>
                    <a:lumOff val="25000"/>
                  </a:schemeClr>
                </a:solidFill>
              </a:rPr>
              <a:t>, Understanding the World, Expressive Arts and Design</a:t>
            </a:r>
            <a:endParaRPr lang="en-US" sz="1600" i="0" dirty="0">
              <a:solidFill>
                <a:schemeClr val="tx1">
                  <a:lumMod val="75000"/>
                  <a:lumOff val="25000"/>
                </a:schemeClr>
              </a:solidFill>
              <a:effectLst/>
            </a:endParaRPr>
          </a:p>
        </p:txBody>
      </p:sp>
      <p:pic>
        <p:nvPicPr>
          <p:cNvPr id="19" name="Picture 2" descr="Springfield Primary Academy">
            <a:extLst>
              <a:ext uri="{FF2B5EF4-FFF2-40B4-BE49-F238E27FC236}">
                <a16:creationId xmlns:a16="http://schemas.microsoft.com/office/drawing/2014/main" id="{BFA19631-352F-9D5B-493F-AF6DA7BDB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0CAB695-4951-233F-8E31-B5DF9DCE715B}"/>
              </a:ext>
            </a:extLst>
          </p:cNvPr>
          <p:cNvPicPr>
            <a:picLocks noChangeAspect="1"/>
          </p:cNvPicPr>
          <p:nvPr/>
        </p:nvPicPr>
        <p:blipFill>
          <a:blip r:embed="rId3"/>
          <a:stretch>
            <a:fillRect/>
          </a:stretch>
        </p:blipFill>
        <p:spPr>
          <a:xfrm>
            <a:off x="622744" y="827234"/>
            <a:ext cx="9384831" cy="2714974"/>
          </a:xfrm>
          <a:prstGeom prst="rect">
            <a:avLst/>
          </a:prstGeom>
        </p:spPr>
      </p:pic>
    </p:spTree>
    <p:extLst>
      <p:ext uri="{BB962C8B-B14F-4D97-AF65-F5344CB8AC3E}">
        <p14:creationId xmlns:p14="http://schemas.microsoft.com/office/powerpoint/2010/main" val="3064879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DB861-B5FD-76E9-B264-1235BB5FAFD5}"/>
              </a:ext>
            </a:extLst>
          </p:cNvPr>
          <p:cNvSpPr>
            <a:spLocks noGrp="1"/>
          </p:cNvSpPr>
          <p:nvPr>
            <p:ph type="title"/>
          </p:nvPr>
        </p:nvSpPr>
        <p:spPr>
          <a:xfrm>
            <a:off x="1266793" y="767872"/>
            <a:ext cx="9779183" cy="819150"/>
          </a:xfrm>
        </p:spPr>
        <p:txBody>
          <a:bodyPr/>
          <a:lstStyle/>
          <a:p>
            <a:r>
              <a:rPr lang="en-GB" dirty="0"/>
              <a:t>Trips and Visitors </a:t>
            </a:r>
          </a:p>
        </p:txBody>
      </p:sp>
      <p:pic>
        <p:nvPicPr>
          <p:cNvPr id="12" name="Picture 2" descr="Springfield Primary Academy">
            <a:extLst>
              <a:ext uri="{FF2B5EF4-FFF2-40B4-BE49-F238E27FC236}">
                <a16:creationId xmlns:a16="http://schemas.microsoft.com/office/drawing/2014/main" id="{EE212272-D1C6-B54C-6EA8-52C6D34A26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1E1A42-8049-BD43-935D-04F672821913}"/>
              </a:ext>
            </a:extLst>
          </p:cNvPr>
          <p:cNvSpPr txBox="1"/>
          <p:nvPr/>
        </p:nvSpPr>
        <p:spPr>
          <a:xfrm>
            <a:off x="726510" y="2065056"/>
            <a:ext cx="9722085" cy="2585323"/>
          </a:xfrm>
          <a:prstGeom prst="rect">
            <a:avLst/>
          </a:prstGeom>
          <a:noFill/>
        </p:spPr>
        <p:txBody>
          <a:bodyPr wrap="none" rtlCol="0">
            <a:spAutoFit/>
          </a:bodyPr>
          <a:lstStyle/>
          <a:p>
            <a:r>
              <a:rPr lang="en-US" dirty="0"/>
              <a:t>December – A walk across the road to visit our local church, St Christopher’s and learn </a:t>
            </a:r>
          </a:p>
          <a:p>
            <a:r>
              <a:rPr lang="en-US" dirty="0"/>
              <a:t>about the Christian festival of Christmas.</a:t>
            </a:r>
          </a:p>
          <a:p>
            <a:endParaRPr lang="en-US" dirty="0"/>
          </a:p>
          <a:p>
            <a:r>
              <a:rPr lang="en-US" dirty="0"/>
              <a:t>Spring Term – a workshop in school focusing on role play and our topic ‘People Who Help Us’.</a:t>
            </a:r>
          </a:p>
          <a:p>
            <a:endParaRPr lang="en-US" dirty="0"/>
          </a:p>
          <a:p>
            <a:r>
              <a:rPr lang="en-US" dirty="0"/>
              <a:t>Summer Term – A trip to </a:t>
            </a:r>
            <a:r>
              <a:rPr lang="en-US" dirty="0" err="1"/>
              <a:t>Attwell</a:t>
            </a:r>
            <a:r>
              <a:rPr lang="en-US" dirty="0"/>
              <a:t> Farm in </a:t>
            </a:r>
            <a:r>
              <a:rPr lang="en-US" dirty="0" err="1"/>
              <a:t>Redditch</a:t>
            </a:r>
            <a:r>
              <a:rPr lang="en-US" dirty="0"/>
              <a:t> to tie in with our topic ‘Down at the </a:t>
            </a:r>
          </a:p>
          <a:p>
            <a:r>
              <a:rPr lang="en-US" dirty="0"/>
              <a:t>Bottom of the Garden.’</a:t>
            </a:r>
          </a:p>
          <a:p>
            <a:endParaRPr lang="en-US" dirty="0"/>
          </a:p>
          <a:p>
            <a:r>
              <a:rPr lang="en-US" dirty="0"/>
              <a:t>All year – seasonal walks to our allotments.</a:t>
            </a:r>
          </a:p>
        </p:txBody>
      </p:sp>
    </p:spTree>
    <p:extLst>
      <p:ext uri="{BB962C8B-B14F-4D97-AF65-F5344CB8AC3E}">
        <p14:creationId xmlns:p14="http://schemas.microsoft.com/office/powerpoint/2010/main" val="1316855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729EE-2B18-05BA-D975-2141DE1A899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9CFA218-C206-F408-8599-36F6ED10A6C0}"/>
              </a:ext>
            </a:extLst>
          </p:cNvPr>
          <p:cNvSpPr>
            <a:spLocks noGrp="1"/>
          </p:cNvSpPr>
          <p:nvPr>
            <p:ph type="sldNum" sz="quarter" idx="12"/>
          </p:nvPr>
        </p:nvSpPr>
        <p:spPr/>
        <p:txBody>
          <a:bodyPr rtlCol="0"/>
          <a:lstStyle/>
          <a:p>
            <a:pPr rtl="0"/>
            <a:fld id="{294A09A9-5501-47C1-A89A-A340965A2BE2}" type="slidenum">
              <a:rPr lang="en-GB" smtClean="0"/>
              <a:pPr rtl="0"/>
              <a:t>14</a:t>
            </a:fld>
            <a:endParaRPr lang="en-GB"/>
          </a:p>
        </p:txBody>
      </p:sp>
      <p:pic>
        <p:nvPicPr>
          <p:cNvPr id="8" name="Picture 2" descr="Springfield Primary Academy">
            <a:extLst>
              <a:ext uri="{FF2B5EF4-FFF2-40B4-BE49-F238E27FC236}">
                <a16:creationId xmlns:a16="http://schemas.microsoft.com/office/drawing/2014/main" id="{176D8B41-87F3-4C48-536D-159C50D1B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12415" y="0"/>
            <a:ext cx="1205746" cy="120574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a:extLst>
              <a:ext uri="{FF2B5EF4-FFF2-40B4-BE49-F238E27FC236}">
                <a16:creationId xmlns:a16="http://schemas.microsoft.com/office/drawing/2014/main" id="{D74BFBC9-A221-15F7-B10A-A31F96822DF6}"/>
              </a:ext>
            </a:extLst>
          </p:cNvPr>
          <p:cNvSpPr txBox="1">
            <a:spLocks/>
          </p:cNvSpPr>
          <p:nvPr/>
        </p:nvSpPr>
        <p:spPr>
          <a:xfrm>
            <a:off x="1670981" y="213248"/>
            <a:ext cx="1745079" cy="499240"/>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11b411:</a:t>
            </a:r>
          </a:p>
        </p:txBody>
      </p:sp>
      <p:sp>
        <p:nvSpPr>
          <p:cNvPr id="3" name="TextBox 2">
            <a:extLst>
              <a:ext uri="{FF2B5EF4-FFF2-40B4-BE49-F238E27FC236}">
                <a16:creationId xmlns:a16="http://schemas.microsoft.com/office/drawing/2014/main" id="{930574EF-06D2-4E45-9DEE-62888A3F5385}"/>
              </a:ext>
            </a:extLst>
          </p:cNvPr>
          <p:cNvSpPr txBox="1"/>
          <p:nvPr/>
        </p:nvSpPr>
        <p:spPr>
          <a:xfrm>
            <a:off x="416225" y="602873"/>
            <a:ext cx="5182318" cy="6278642"/>
          </a:xfrm>
          <a:prstGeom prst="rect">
            <a:avLst/>
          </a:prstGeom>
          <a:noFill/>
        </p:spPr>
        <p:txBody>
          <a:bodyPr wrap="square">
            <a:spAutoFit/>
          </a:bodyPr>
          <a:lstStyle/>
          <a:p>
            <a:pPr algn="l" fontAlgn="t">
              <a:buNone/>
            </a:pPr>
            <a:r>
              <a:rPr lang="en-US" sz="1600" b="1" i="0">
                <a:solidFill>
                  <a:srgbClr val="000000"/>
                </a:solidFill>
                <a:effectLst/>
                <a:latin typeface="+mj-lt"/>
              </a:rPr>
              <a:t>Across our broad and diverse Trust there is huge diversity. Although this is very much welcomed, it also stimulates a range of life challenges for the young people we support. For example, some of our children will have very little chance to spend time in the countryside, others will never have the opportunity to experience different countries and cultures, similarly many will never consider engaging with the arts.</a:t>
            </a:r>
          </a:p>
          <a:p>
            <a:pPr algn="l" fontAlgn="t">
              <a:buNone/>
            </a:pPr>
            <a:endParaRPr lang="en-US" sz="1600" b="1" i="0">
              <a:solidFill>
                <a:srgbClr val="000000"/>
              </a:solidFill>
              <a:effectLst/>
              <a:latin typeface="+mj-lt"/>
            </a:endParaRPr>
          </a:p>
          <a:p>
            <a:pPr algn="l" fontAlgn="t">
              <a:buNone/>
            </a:pPr>
            <a:r>
              <a:rPr lang="en-US" sz="1600" b="1" i="0">
                <a:solidFill>
                  <a:srgbClr val="000000"/>
                </a:solidFill>
                <a:effectLst/>
                <a:latin typeface="+mj-lt"/>
              </a:rPr>
              <a:t>Through the delivery of 11BEFORE11, we aim to overcome as many of these challenges as possible. Some of these are detailed below.</a:t>
            </a:r>
          </a:p>
          <a:p>
            <a:pPr algn="l" fontAlgn="t">
              <a:buNone/>
            </a:pPr>
            <a:endParaRPr lang="en-US" sz="1600" b="1">
              <a:solidFill>
                <a:srgbClr val="000000"/>
              </a:solidFill>
              <a:latin typeface="+mj-lt"/>
            </a:endParaRPr>
          </a:p>
          <a:p>
            <a:pPr fontAlgn="t"/>
            <a:r>
              <a:rPr lang="en-US" sz="1600" b="1">
                <a:solidFill>
                  <a:srgbClr val="000000"/>
                </a:solidFill>
              </a:rPr>
              <a:t>11BEFORE11 will enable all REAch2 children, irrespective of their circumstances to:</a:t>
            </a:r>
          </a:p>
          <a:p>
            <a:pPr fontAlgn="t"/>
            <a:endParaRPr lang="en-US" sz="1600" b="1">
              <a:solidFill>
                <a:srgbClr val="000000"/>
              </a:solidFill>
            </a:endParaRPr>
          </a:p>
          <a:p>
            <a:pPr fontAlgn="t"/>
            <a:r>
              <a:rPr lang="en-US" sz="1600" b="1">
                <a:solidFill>
                  <a:srgbClr val="000000"/>
                </a:solidFill>
              </a:rPr>
              <a:t>Enjoy the great outdoors</a:t>
            </a:r>
          </a:p>
          <a:p>
            <a:pPr fontAlgn="t"/>
            <a:r>
              <a:rPr lang="en-US" sz="1600" b="1">
                <a:solidFill>
                  <a:srgbClr val="000000"/>
                </a:solidFill>
              </a:rPr>
              <a:t>Experience the arts</a:t>
            </a:r>
          </a:p>
          <a:p>
            <a:pPr fontAlgn="t"/>
            <a:r>
              <a:rPr lang="en-US" sz="1600" b="1">
                <a:solidFill>
                  <a:srgbClr val="000000"/>
                </a:solidFill>
              </a:rPr>
              <a:t>Embrace new cultures</a:t>
            </a:r>
          </a:p>
          <a:p>
            <a:pPr fontAlgn="t"/>
            <a:r>
              <a:rPr lang="en-US" sz="1600" b="1">
                <a:solidFill>
                  <a:srgbClr val="000000"/>
                </a:solidFill>
              </a:rPr>
              <a:t>Challenge their adventurous spirit</a:t>
            </a:r>
          </a:p>
          <a:p>
            <a:pPr fontAlgn="t"/>
            <a:r>
              <a:rPr lang="en-US" sz="1600" b="1">
                <a:solidFill>
                  <a:srgbClr val="000000"/>
                </a:solidFill>
              </a:rPr>
              <a:t>Stretch their comfort zone</a:t>
            </a:r>
          </a:p>
          <a:p>
            <a:pPr fontAlgn="t"/>
            <a:r>
              <a:rPr lang="en-US" sz="1600" b="1">
                <a:solidFill>
                  <a:srgbClr val="000000"/>
                </a:solidFill>
              </a:rPr>
              <a:t>Build  new life skills</a:t>
            </a:r>
          </a:p>
          <a:p>
            <a:pPr fontAlgn="t"/>
            <a:r>
              <a:rPr lang="en-US" sz="1600" b="1">
                <a:solidFill>
                  <a:srgbClr val="000000"/>
                </a:solidFill>
              </a:rPr>
              <a:t>Support the community within which they live.</a:t>
            </a:r>
          </a:p>
          <a:p>
            <a:pPr algn="l" fontAlgn="t">
              <a:buNone/>
            </a:pPr>
            <a:endParaRPr lang="en-US" sz="1800" b="1" i="0">
              <a:solidFill>
                <a:srgbClr val="000000"/>
              </a:solidFill>
              <a:effectLst/>
              <a:latin typeface="+mj-lt"/>
            </a:endParaRPr>
          </a:p>
        </p:txBody>
      </p:sp>
      <p:sp>
        <p:nvSpPr>
          <p:cNvPr id="18" name="TextBox 17">
            <a:extLst>
              <a:ext uri="{FF2B5EF4-FFF2-40B4-BE49-F238E27FC236}">
                <a16:creationId xmlns:a16="http://schemas.microsoft.com/office/drawing/2014/main" id="{E976DFAB-BA14-7727-4151-EABB120BB3EB}"/>
              </a:ext>
            </a:extLst>
          </p:cNvPr>
          <p:cNvSpPr txBox="1"/>
          <p:nvPr/>
        </p:nvSpPr>
        <p:spPr>
          <a:xfrm>
            <a:off x="5850946" y="394886"/>
            <a:ext cx="5013687" cy="2308324"/>
          </a:xfrm>
          <a:prstGeom prst="rect">
            <a:avLst/>
          </a:prstGeom>
          <a:noFill/>
        </p:spPr>
        <p:txBody>
          <a:bodyPr wrap="square">
            <a:spAutoFit/>
          </a:bodyPr>
          <a:lstStyle/>
          <a:p>
            <a:pPr algn="l" fontAlgn="t">
              <a:buNone/>
            </a:pPr>
            <a:r>
              <a:rPr lang="en-US" sz="1800" b="1" i="0">
                <a:solidFill>
                  <a:srgbClr val="000000"/>
                </a:solidFill>
                <a:effectLst/>
                <a:latin typeface="+mj-lt"/>
              </a:rPr>
              <a:t>Whilst the provision of opportunities is vital, the impact that participation creates is more important. Through the delivery of 11BEFORE11, we are not only looking to open our pupil's eyes to a world of new opportunities, but also to help them develop the skills and experiences required to thrive and develop in their future lives.</a:t>
            </a:r>
          </a:p>
        </p:txBody>
      </p:sp>
      <p:pic>
        <p:nvPicPr>
          <p:cNvPr id="5" name="Picture 4">
            <a:extLst>
              <a:ext uri="{FF2B5EF4-FFF2-40B4-BE49-F238E27FC236}">
                <a16:creationId xmlns:a16="http://schemas.microsoft.com/office/drawing/2014/main" id="{E120B8C2-9F25-D040-33C0-19B3ED4C9D49}"/>
              </a:ext>
            </a:extLst>
          </p:cNvPr>
          <p:cNvPicPr>
            <a:picLocks noChangeAspect="1"/>
          </p:cNvPicPr>
          <p:nvPr/>
        </p:nvPicPr>
        <p:blipFill>
          <a:blip r:embed="rId4"/>
          <a:stretch>
            <a:fillRect/>
          </a:stretch>
        </p:blipFill>
        <p:spPr>
          <a:xfrm>
            <a:off x="8357790" y="2703210"/>
            <a:ext cx="3760371" cy="4081492"/>
          </a:xfrm>
          <a:prstGeom prst="rect">
            <a:avLst/>
          </a:prstGeom>
        </p:spPr>
      </p:pic>
      <p:sp>
        <p:nvSpPr>
          <p:cNvPr id="9" name="TextBox 8">
            <a:extLst>
              <a:ext uri="{FF2B5EF4-FFF2-40B4-BE49-F238E27FC236}">
                <a16:creationId xmlns:a16="http://schemas.microsoft.com/office/drawing/2014/main" id="{2BC82A24-A40C-26F4-8FCC-B7DF7D91F7FE}"/>
              </a:ext>
            </a:extLst>
          </p:cNvPr>
          <p:cNvSpPr txBox="1"/>
          <p:nvPr/>
        </p:nvSpPr>
        <p:spPr>
          <a:xfrm>
            <a:off x="5863580" y="3492137"/>
            <a:ext cx="2727083" cy="1200329"/>
          </a:xfrm>
          <a:prstGeom prst="rect">
            <a:avLst/>
          </a:prstGeom>
          <a:noFill/>
        </p:spPr>
        <p:txBody>
          <a:bodyPr wrap="square">
            <a:spAutoFit/>
          </a:bodyPr>
          <a:lstStyle/>
          <a:p>
            <a:pPr algn="l" fontAlgn="t">
              <a:buNone/>
            </a:pPr>
            <a:r>
              <a:rPr lang="en-US" sz="1800" b="1" i="0">
                <a:solidFill>
                  <a:srgbClr val="000000"/>
                </a:solidFill>
                <a:effectLst/>
                <a:latin typeface="+mj-lt"/>
              </a:rPr>
              <a:t>Through 11BEFORE11, we aim to deliver an enhancement in the following areas:</a:t>
            </a:r>
          </a:p>
        </p:txBody>
      </p:sp>
    </p:spTree>
    <p:extLst>
      <p:ext uri="{BB962C8B-B14F-4D97-AF65-F5344CB8AC3E}">
        <p14:creationId xmlns:p14="http://schemas.microsoft.com/office/powerpoint/2010/main" val="18098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4107307" y="2183541"/>
            <a:ext cx="3977384" cy="988459"/>
          </a:xfrm>
        </p:spPr>
        <p:txBody>
          <a:bodyPr rtlCol="0"/>
          <a:lstStyle/>
          <a:p>
            <a:pPr rtl="0"/>
            <a:r>
              <a:rPr lang="en-GB"/>
              <a:t>Thank you</a:t>
            </a:r>
          </a:p>
        </p:txBody>
      </p:sp>
      <p:sp>
        <p:nvSpPr>
          <p:cNvPr id="5" name="Subtitle 4">
            <a:extLst>
              <a:ext uri="{FF2B5EF4-FFF2-40B4-BE49-F238E27FC236}">
                <a16:creationId xmlns:a16="http://schemas.microsoft.com/office/drawing/2014/main" id="{6B25EC65-A671-EAE8-2E60-84A57B95CA8B}"/>
              </a:ext>
            </a:extLst>
          </p:cNvPr>
          <p:cNvSpPr>
            <a:spLocks noGrp="1"/>
          </p:cNvSpPr>
          <p:nvPr>
            <p:ph type="subTitle" idx="1"/>
          </p:nvPr>
        </p:nvSpPr>
        <p:spPr>
          <a:xfrm>
            <a:off x="4465304" y="3301396"/>
            <a:ext cx="3261391" cy="1096899"/>
          </a:xfrm>
        </p:spPr>
        <p:txBody>
          <a:bodyPr/>
          <a:lstStyle/>
          <a:p>
            <a:r>
              <a:rPr lang="en-GB" sz="4800" b="1">
                <a:ea typeface="Comic Sans MS" charset="0"/>
                <a:cs typeface="Comic Sans MS" charset="0"/>
              </a:rPr>
              <a:t>Questions?</a:t>
            </a:r>
          </a:p>
          <a:p>
            <a:endParaRPr lang="en-GB"/>
          </a:p>
        </p:txBody>
      </p:sp>
      <p:pic>
        <p:nvPicPr>
          <p:cNvPr id="6" name="Picture 2" descr="Springfield Primary Academy">
            <a:extLst>
              <a:ext uri="{FF2B5EF4-FFF2-40B4-BE49-F238E27FC236}">
                <a16:creationId xmlns:a16="http://schemas.microsoft.com/office/drawing/2014/main" id="{CE1FEAAA-E40A-728B-B80E-36F8B4D53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1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8" name="Isosceles Triangle 7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2" name="Isosceles Triangle 8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83" name="Isosceles Triangle 8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10" name="Picture 9">
            <a:extLst>
              <a:ext uri="{FF2B5EF4-FFF2-40B4-BE49-F238E27FC236}">
                <a16:creationId xmlns:a16="http://schemas.microsoft.com/office/drawing/2014/main" id="{E4984D53-23D8-12BF-E2D6-550EF49111B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1782" b="98563" l="6498" r="90650">
                        <a14:foregroundMark x1="25357" y1="21552" x2="46117" y2="22557"/>
                        <a14:foregroundMark x1="46117" y1="22557" x2="49762" y2="30029"/>
                        <a14:foregroundMark x1="49762" y1="30029" x2="49128" y2="37931"/>
                        <a14:foregroundMark x1="49128" y1="37931" x2="44216" y2="45115"/>
                        <a14:foregroundMark x1="44216" y1="45115" x2="26466" y2="44397"/>
                        <a14:foregroundMark x1="26466" y1="44397" x2="24881" y2="21552"/>
                        <a14:foregroundMark x1="6973" y1="48276" x2="27734" y2="48851"/>
                        <a14:foregroundMark x1="27734" y1="48851" x2="31854" y2="56034"/>
                        <a14:foregroundMark x1="31854" y1="56034" x2="31062" y2="65374"/>
                        <a14:foregroundMark x1="31062" y1="65374" x2="25357" y2="71408"/>
                        <a14:foregroundMark x1="25357" y1="71408" x2="14263" y2="70977"/>
                        <a14:foregroundMark x1="14263" y1="70977" x2="6656" y2="67241"/>
                        <a14:foregroundMark x1="6656" y1="67241" x2="7132" y2="48132"/>
                        <a14:foregroundMark x1="36133" y1="49282" x2="56418" y2="48420"/>
                        <a14:foregroundMark x1="56418" y1="48420" x2="61965" y2="54741"/>
                        <a14:foregroundMark x1="61965" y1="54741" x2="61648" y2="70546"/>
                        <a14:foregroundMark x1="61648" y1="70546" x2="41363" y2="71121"/>
                        <a14:foregroundMark x1="41363" y1="71121" x2="36926" y2="61925"/>
                        <a14:foregroundMark x1="36926" y1="61925" x2="35975" y2="48851"/>
                        <a14:foregroundMark x1="67829" y1="49282" x2="88431" y2="52011"/>
                        <a14:foregroundMark x1="88431" y1="52011" x2="90808" y2="64511"/>
                        <a14:foregroundMark x1="90808" y1="64511" x2="84786" y2="70977"/>
                        <a14:foregroundMark x1="84786" y1="70977" x2="70998" y2="70546"/>
                        <a14:foregroundMark x1="70998" y1="70546" x2="68938" y2="49569"/>
                        <a14:foregroundMark x1="68938" y1="49569" x2="68938" y2="49569"/>
                        <a14:foregroundMark x1="52298" y1="77299" x2="67036" y2="77874"/>
                        <a14:foregroundMark x1="67036" y1="77874" x2="71949" y2="86638"/>
                        <a14:foregroundMark x1="71949" y1="86638" x2="71632" y2="95259"/>
                        <a14:foregroundMark x1="71632" y1="95259" x2="58637" y2="97701"/>
                        <a14:foregroundMark x1="58637" y1="97701" x2="52932" y2="87931"/>
                        <a14:foregroundMark x1="52932" y1="87931" x2="51823" y2="78017"/>
                        <a14:foregroundMark x1="53566" y1="96408" x2="70840" y2="96695"/>
                        <a14:foregroundMark x1="70840" y1="96695" x2="73693" y2="90661"/>
                        <a14:foregroundMark x1="20602" y1="76868" x2="21870" y2="97126"/>
                        <a14:foregroundMark x1="21870" y1="97126" x2="35816" y2="98563"/>
                        <a14:foregroundMark x1="35816" y1="98563" x2="42472" y2="88362"/>
                        <a14:foregroundMark x1="42472" y1="88362" x2="40571" y2="79454"/>
                        <a14:foregroundMark x1="40571" y1="79454" x2="21870" y2="77155"/>
                        <a14:foregroundMark x1="56418" y1="25718" x2="59905" y2="43534"/>
                        <a14:foregroundMark x1="59905" y1="43534" x2="69097" y2="43678"/>
                        <a14:foregroundMark x1="69097" y1="43678" x2="76387" y2="27586"/>
                        <a14:foregroundMark x1="76387" y1="27586" x2="67829" y2="23132"/>
                        <a14:foregroundMark x1="67829" y1="23132" x2="56735" y2="24425"/>
                        <a14:foregroundMark x1="56735" y1="24425" x2="56577" y2="24569"/>
                      </a14:backgroundRemoval>
                    </a14:imgEffect>
                  </a14:imgLayer>
                </a14:imgProps>
              </a:ext>
            </a:extLst>
          </a:blip>
          <a:srcRect l="3835" t="18182" r="4952" b="2414"/>
          <a:stretch/>
        </p:blipFill>
        <p:spPr>
          <a:xfrm>
            <a:off x="110564" y="709755"/>
            <a:ext cx="5791200" cy="5555235"/>
          </a:xfrm>
          <a:prstGeom prst="rect">
            <a:avLst/>
          </a:prstGeom>
        </p:spPr>
      </p:pic>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6150907" y="1703310"/>
            <a:ext cx="5183273" cy="1444035"/>
          </a:xfrm>
        </p:spPr>
        <p:txBody>
          <a:bodyPr vert="horz" lIns="91440" tIns="45720" rIns="91440" bIns="45720" rtlCol="0" anchor="b">
            <a:normAutofit/>
          </a:bodyPr>
          <a:lstStyle/>
          <a:p>
            <a:pPr algn="r">
              <a:lnSpc>
                <a:spcPct val="90000"/>
              </a:lnSpc>
            </a:pPr>
            <a:r>
              <a:rPr lang="en-US" sz="4600"/>
              <a:t>Vision, Mission and Values</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914400">
              <a:spcAft>
                <a:spcPts val="600"/>
              </a:spcAft>
            </a:pPr>
            <a:fld id="{294A09A9-5501-47C1-A89A-A340965A2BE2}" type="slidenum">
              <a:rPr lang="en-US" smtClean="0"/>
              <a:pPr defTabSz="914400">
                <a:spcAft>
                  <a:spcPts val="600"/>
                </a:spcAft>
              </a:pPr>
              <a:t>2</a:t>
            </a:fld>
            <a:endParaRPr lang="en-US"/>
          </a:p>
        </p:txBody>
      </p:sp>
      <p:pic>
        <p:nvPicPr>
          <p:cNvPr id="1028" name="Picture 4" descr="REAch2 Academy Trust - Colour Run 2022">
            <a:extLst>
              <a:ext uri="{FF2B5EF4-FFF2-40B4-BE49-F238E27FC236}">
                <a16:creationId xmlns:a16="http://schemas.microsoft.com/office/drawing/2014/main" id="{17E442AF-2602-D8A0-AC75-A973CA1F7F3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25267" y="145371"/>
            <a:ext cx="3009278" cy="15798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pringfield Primary Academy">
            <a:extLst>
              <a:ext uri="{FF2B5EF4-FFF2-40B4-BE49-F238E27FC236}">
                <a16:creationId xmlns:a16="http://schemas.microsoft.com/office/drawing/2014/main" id="{033B9B6C-ABD4-A0E0-129D-749F70ED64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10BA801-BE87-DDE1-D953-33050D8C5A70}"/>
              </a:ext>
            </a:extLst>
          </p:cNvPr>
          <p:cNvSpPr txBox="1"/>
          <p:nvPr/>
        </p:nvSpPr>
        <p:spPr>
          <a:xfrm>
            <a:off x="1601788" y="259428"/>
            <a:ext cx="3429389" cy="523220"/>
          </a:xfrm>
          <a:prstGeom prst="rect">
            <a:avLst/>
          </a:prstGeom>
          <a:noFill/>
        </p:spPr>
        <p:txBody>
          <a:bodyPr wrap="square" rtlCol="0">
            <a:spAutoFit/>
          </a:bodyPr>
          <a:lstStyle/>
          <a:p>
            <a:r>
              <a:rPr lang="en-US" sz="2800" b="1">
                <a:solidFill>
                  <a:schemeClr val="accent2">
                    <a:lumMod val="75000"/>
                  </a:schemeClr>
                </a:solidFill>
              </a:rPr>
              <a:t>Our Touchstones</a:t>
            </a:r>
            <a:endParaRPr lang="en-GB" sz="2800" b="1">
              <a:solidFill>
                <a:schemeClr val="accent2">
                  <a:lumMod val="75000"/>
                </a:schemeClr>
              </a:solidFill>
            </a:endParaRPr>
          </a:p>
        </p:txBody>
      </p:sp>
    </p:spTree>
    <p:extLst>
      <p:ext uri="{BB962C8B-B14F-4D97-AF65-F5344CB8AC3E}">
        <p14:creationId xmlns:p14="http://schemas.microsoft.com/office/powerpoint/2010/main" val="13256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1B12A9CB-1042-835D-3356-C51993D2DF45}"/>
              </a:ext>
            </a:extLst>
          </p:cNvPr>
          <p:cNvSpPr txBox="1">
            <a:spLocks/>
          </p:cNvSpPr>
          <p:nvPr/>
        </p:nvSpPr>
        <p:spPr>
          <a:xfrm>
            <a:off x="1368136" y="767196"/>
            <a:ext cx="8064000" cy="611897"/>
          </a:xfrm>
          <a:prstGeom prst="rect">
            <a:avLst/>
          </a:prstGeom>
        </p:spPr>
        <p:txBody>
          <a:bodyPr vert="horz" lIns="91440" tIns="45720" rIns="91440" bIns="45720" rtlCol="0" anchor="b">
            <a:normAutofit fontScale="70000" lnSpcReduction="2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SLT and Designated Safeguarding Lead/Deputies</a:t>
            </a:r>
            <a:endParaRPr lang="en-GB"/>
          </a:p>
        </p:txBody>
      </p:sp>
      <p:pic>
        <p:nvPicPr>
          <p:cNvPr id="10" name="Picture 2" descr="Springfield Primary Academy">
            <a:extLst>
              <a:ext uri="{FF2B5EF4-FFF2-40B4-BE49-F238E27FC236}">
                <a16:creationId xmlns:a16="http://schemas.microsoft.com/office/drawing/2014/main" id="{B9F6C430-F0E3-092A-AE3E-3A0850FE9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7B282417-5330-1A1B-B0AB-1CA51E4BA790}"/>
              </a:ext>
            </a:extLst>
          </p:cNvPr>
          <p:cNvGrpSpPr/>
          <p:nvPr/>
        </p:nvGrpSpPr>
        <p:grpSpPr>
          <a:xfrm>
            <a:off x="2099263" y="1566211"/>
            <a:ext cx="6601746" cy="4848902"/>
            <a:chOff x="2283276" y="1566211"/>
            <a:chExt cx="6601746" cy="4848902"/>
          </a:xfrm>
        </p:grpSpPr>
        <p:pic>
          <p:nvPicPr>
            <p:cNvPr id="12" name="Picture 11">
              <a:extLst>
                <a:ext uri="{FF2B5EF4-FFF2-40B4-BE49-F238E27FC236}">
                  <a16:creationId xmlns:a16="http://schemas.microsoft.com/office/drawing/2014/main" id="{BADCACD5-7D81-C743-8B64-087C605F28BC}"/>
                </a:ext>
              </a:extLst>
            </p:cNvPr>
            <p:cNvPicPr>
              <a:picLocks noChangeAspect="1"/>
            </p:cNvPicPr>
            <p:nvPr/>
          </p:nvPicPr>
          <p:blipFill>
            <a:blip r:embed="rId4"/>
            <a:stretch>
              <a:fillRect/>
            </a:stretch>
          </p:blipFill>
          <p:spPr>
            <a:xfrm>
              <a:off x="2283276" y="1566211"/>
              <a:ext cx="6601746" cy="4848902"/>
            </a:xfrm>
            <a:prstGeom prst="rect">
              <a:avLst/>
            </a:prstGeom>
          </p:spPr>
        </p:pic>
        <p:sp>
          <p:nvSpPr>
            <p:cNvPr id="14" name="TextBox 13">
              <a:extLst>
                <a:ext uri="{FF2B5EF4-FFF2-40B4-BE49-F238E27FC236}">
                  <a16:creationId xmlns:a16="http://schemas.microsoft.com/office/drawing/2014/main" id="{9CF05224-DADC-29FE-58C8-75189791CCAD}"/>
                </a:ext>
              </a:extLst>
            </p:cNvPr>
            <p:cNvSpPr txBox="1"/>
            <p:nvPr/>
          </p:nvSpPr>
          <p:spPr>
            <a:xfrm>
              <a:off x="5062251" y="3270634"/>
              <a:ext cx="1043796" cy="276999"/>
            </a:xfrm>
            <a:prstGeom prst="rect">
              <a:avLst/>
            </a:prstGeom>
            <a:noFill/>
          </p:spPr>
          <p:txBody>
            <a:bodyPr wrap="square" rtlCol="0">
              <a:spAutoFit/>
            </a:bodyPr>
            <a:lstStyle/>
            <a:p>
              <a:r>
                <a:rPr lang="en-US" sz="1200">
                  <a:highlight>
                    <a:srgbClr val="FFFF00"/>
                  </a:highlight>
                </a:rPr>
                <a:t>Lead DSL</a:t>
              </a:r>
              <a:endParaRPr lang="en-GB" sz="1200">
                <a:highlight>
                  <a:srgbClr val="FFFF00"/>
                </a:highlight>
              </a:endParaRPr>
            </a:p>
          </p:txBody>
        </p:sp>
        <p:pic>
          <p:nvPicPr>
            <p:cNvPr id="17" name="Picture 16">
              <a:extLst>
                <a:ext uri="{FF2B5EF4-FFF2-40B4-BE49-F238E27FC236}">
                  <a16:creationId xmlns:a16="http://schemas.microsoft.com/office/drawing/2014/main" id="{E0C37510-B7CA-B83A-8E82-57801B6C46F7}"/>
                </a:ext>
              </a:extLst>
            </p:cNvPr>
            <p:cNvPicPr>
              <a:picLocks noChangeAspect="1"/>
            </p:cNvPicPr>
            <p:nvPr/>
          </p:nvPicPr>
          <p:blipFill>
            <a:blip r:embed="rId5"/>
            <a:stretch>
              <a:fillRect/>
            </a:stretch>
          </p:blipFill>
          <p:spPr>
            <a:xfrm>
              <a:off x="7314203" y="3922308"/>
              <a:ext cx="838317" cy="295316"/>
            </a:xfrm>
            <a:prstGeom prst="rect">
              <a:avLst/>
            </a:prstGeom>
          </p:spPr>
        </p:pic>
        <p:sp>
          <p:nvSpPr>
            <p:cNvPr id="18" name="TextBox 17">
              <a:extLst>
                <a:ext uri="{FF2B5EF4-FFF2-40B4-BE49-F238E27FC236}">
                  <a16:creationId xmlns:a16="http://schemas.microsoft.com/office/drawing/2014/main" id="{BD9E4602-037A-7D15-555D-40BFA14C26AF}"/>
                </a:ext>
              </a:extLst>
            </p:cNvPr>
            <p:cNvSpPr txBox="1"/>
            <p:nvPr/>
          </p:nvSpPr>
          <p:spPr>
            <a:xfrm>
              <a:off x="7314203" y="3232344"/>
              <a:ext cx="1043796" cy="276999"/>
            </a:xfrm>
            <a:prstGeom prst="rect">
              <a:avLst/>
            </a:prstGeom>
            <a:noFill/>
          </p:spPr>
          <p:txBody>
            <a:bodyPr wrap="square" rtlCol="0">
              <a:spAutoFit/>
            </a:bodyPr>
            <a:lstStyle/>
            <a:p>
              <a:r>
                <a:rPr lang="en-US" sz="1200">
                  <a:highlight>
                    <a:srgbClr val="FFFF00"/>
                  </a:highlight>
                </a:rPr>
                <a:t>Deputy DSL</a:t>
              </a:r>
              <a:endParaRPr lang="en-GB" sz="1200">
                <a:highlight>
                  <a:srgbClr val="FFFF00"/>
                </a:highlight>
              </a:endParaRPr>
            </a:p>
          </p:txBody>
        </p:sp>
        <p:pic>
          <p:nvPicPr>
            <p:cNvPr id="20" name="Picture 19">
              <a:extLst>
                <a:ext uri="{FF2B5EF4-FFF2-40B4-BE49-F238E27FC236}">
                  <a16:creationId xmlns:a16="http://schemas.microsoft.com/office/drawing/2014/main" id="{E33D37B3-71C0-B896-207F-FF74AC759268}"/>
                </a:ext>
              </a:extLst>
            </p:cNvPr>
            <p:cNvPicPr>
              <a:picLocks noChangeAspect="1"/>
            </p:cNvPicPr>
            <p:nvPr/>
          </p:nvPicPr>
          <p:blipFill>
            <a:blip r:embed="rId6"/>
            <a:stretch>
              <a:fillRect/>
            </a:stretch>
          </p:blipFill>
          <p:spPr>
            <a:xfrm>
              <a:off x="5872927" y="3765054"/>
              <a:ext cx="762411" cy="281278"/>
            </a:xfrm>
            <a:prstGeom prst="rect">
              <a:avLst/>
            </a:prstGeom>
          </p:spPr>
        </p:pic>
        <p:pic>
          <p:nvPicPr>
            <p:cNvPr id="21" name="Picture 20">
              <a:extLst>
                <a:ext uri="{FF2B5EF4-FFF2-40B4-BE49-F238E27FC236}">
                  <a16:creationId xmlns:a16="http://schemas.microsoft.com/office/drawing/2014/main" id="{E7276741-DC74-2063-0F31-89451DB6E15C}"/>
                </a:ext>
              </a:extLst>
            </p:cNvPr>
            <p:cNvPicPr>
              <a:picLocks noChangeAspect="1"/>
            </p:cNvPicPr>
            <p:nvPr/>
          </p:nvPicPr>
          <p:blipFill>
            <a:blip r:embed="rId6"/>
            <a:stretch>
              <a:fillRect/>
            </a:stretch>
          </p:blipFill>
          <p:spPr>
            <a:xfrm>
              <a:off x="7225451" y="6072997"/>
              <a:ext cx="762411" cy="281278"/>
            </a:xfrm>
            <a:prstGeom prst="rect">
              <a:avLst/>
            </a:prstGeom>
          </p:spPr>
        </p:pic>
        <p:pic>
          <p:nvPicPr>
            <p:cNvPr id="22" name="Picture 21">
              <a:extLst>
                <a:ext uri="{FF2B5EF4-FFF2-40B4-BE49-F238E27FC236}">
                  <a16:creationId xmlns:a16="http://schemas.microsoft.com/office/drawing/2014/main" id="{C4ADBD43-53DC-7151-948F-DC59AF46DE28}"/>
                </a:ext>
              </a:extLst>
            </p:cNvPr>
            <p:cNvPicPr>
              <a:picLocks noChangeAspect="1"/>
            </p:cNvPicPr>
            <p:nvPr/>
          </p:nvPicPr>
          <p:blipFill>
            <a:blip r:embed="rId6"/>
            <a:stretch>
              <a:fillRect/>
            </a:stretch>
          </p:blipFill>
          <p:spPr>
            <a:xfrm>
              <a:off x="4795858" y="6091911"/>
              <a:ext cx="589883" cy="281278"/>
            </a:xfrm>
            <a:prstGeom prst="rect">
              <a:avLst/>
            </a:prstGeom>
          </p:spPr>
        </p:pic>
        <p:pic>
          <p:nvPicPr>
            <p:cNvPr id="23" name="Picture 22">
              <a:extLst>
                <a:ext uri="{FF2B5EF4-FFF2-40B4-BE49-F238E27FC236}">
                  <a16:creationId xmlns:a16="http://schemas.microsoft.com/office/drawing/2014/main" id="{6B9DDB3D-A8E9-3E2E-B490-5D95972F3F90}"/>
                </a:ext>
              </a:extLst>
            </p:cNvPr>
            <p:cNvPicPr>
              <a:picLocks noChangeAspect="1"/>
            </p:cNvPicPr>
            <p:nvPr/>
          </p:nvPicPr>
          <p:blipFill>
            <a:blip r:embed="rId6"/>
            <a:stretch>
              <a:fillRect/>
            </a:stretch>
          </p:blipFill>
          <p:spPr>
            <a:xfrm>
              <a:off x="3389745" y="3765054"/>
              <a:ext cx="615861" cy="281278"/>
            </a:xfrm>
            <a:prstGeom prst="rect">
              <a:avLst/>
            </a:prstGeom>
          </p:spPr>
        </p:pic>
        <p:sp>
          <p:nvSpPr>
            <p:cNvPr id="24" name="TextBox 23">
              <a:extLst>
                <a:ext uri="{FF2B5EF4-FFF2-40B4-BE49-F238E27FC236}">
                  <a16:creationId xmlns:a16="http://schemas.microsoft.com/office/drawing/2014/main" id="{99263321-5411-9ECC-D709-266852720FB0}"/>
                </a:ext>
              </a:extLst>
            </p:cNvPr>
            <p:cNvSpPr txBox="1"/>
            <p:nvPr/>
          </p:nvSpPr>
          <p:spPr>
            <a:xfrm>
              <a:off x="2653879" y="3189904"/>
              <a:ext cx="1043796" cy="276999"/>
            </a:xfrm>
            <a:prstGeom prst="rect">
              <a:avLst/>
            </a:prstGeom>
            <a:noFill/>
          </p:spPr>
          <p:txBody>
            <a:bodyPr wrap="square" rtlCol="0">
              <a:spAutoFit/>
            </a:bodyPr>
            <a:lstStyle/>
            <a:p>
              <a:r>
                <a:rPr lang="en-US" sz="1200">
                  <a:highlight>
                    <a:srgbClr val="FFFF00"/>
                  </a:highlight>
                </a:rPr>
                <a:t>Deputy DSL</a:t>
              </a:r>
              <a:endParaRPr lang="en-GB" sz="1200">
                <a:highlight>
                  <a:srgbClr val="FFFF00"/>
                </a:highlight>
              </a:endParaRPr>
            </a:p>
          </p:txBody>
        </p:sp>
        <p:sp>
          <p:nvSpPr>
            <p:cNvPr id="25" name="TextBox 24">
              <a:extLst>
                <a:ext uri="{FF2B5EF4-FFF2-40B4-BE49-F238E27FC236}">
                  <a16:creationId xmlns:a16="http://schemas.microsoft.com/office/drawing/2014/main" id="{944A3ADF-F2DB-5991-3631-A48D881B9AC1}"/>
                </a:ext>
              </a:extLst>
            </p:cNvPr>
            <p:cNvSpPr txBox="1"/>
            <p:nvPr/>
          </p:nvSpPr>
          <p:spPr>
            <a:xfrm>
              <a:off x="6056583" y="5679356"/>
              <a:ext cx="1043796" cy="276999"/>
            </a:xfrm>
            <a:prstGeom prst="rect">
              <a:avLst/>
            </a:prstGeom>
            <a:noFill/>
          </p:spPr>
          <p:txBody>
            <a:bodyPr wrap="square" rtlCol="0">
              <a:spAutoFit/>
            </a:bodyPr>
            <a:lstStyle/>
            <a:p>
              <a:r>
                <a:rPr lang="en-US" sz="1200">
                  <a:highlight>
                    <a:srgbClr val="FFFF00"/>
                  </a:highlight>
                </a:rPr>
                <a:t>Deputy DSL</a:t>
              </a:r>
              <a:endParaRPr lang="en-GB" sz="1200">
                <a:highlight>
                  <a:srgbClr val="FFFF00"/>
                </a:highlight>
              </a:endParaRPr>
            </a:p>
          </p:txBody>
        </p:sp>
        <p:sp>
          <p:nvSpPr>
            <p:cNvPr id="26" name="TextBox 25">
              <a:extLst>
                <a:ext uri="{FF2B5EF4-FFF2-40B4-BE49-F238E27FC236}">
                  <a16:creationId xmlns:a16="http://schemas.microsoft.com/office/drawing/2014/main" id="{A177747A-64AF-7C7E-AD4A-EF6280908EEF}"/>
                </a:ext>
              </a:extLst>
            </p:cNvPr>
            <p:cNvSpPr txBox="1"/>
            <p:nvPr/>
          </p:nvSpPr>
          <p:spPr>
            <a:xfrm>
              <a:off x="3784268" y="5679356"/>
              <a:ext cx="1043796" cy="276999"/>
            </a:xfrm>
            <a:prstGeom prst="rect">
              <a:avLst/>
            </a:prstGeom>
            <a:noFill/>
          </p:spPr>
          <p:txBody>
            <a:bodyPr wrap="square" rtlCol="0">
              <a:spAutoFit/>
            </a:bodyPr>
            <a:lstStyle/>
            <a:p>
              <a:r>
                <a:rPr lang="en-US" sz="1200">
                  <a:highlight>
                    <a:srgbClr val="FFFF00"/>
                  </a:highlight>
                </a:rPr>
                <a:t>Deputy DSL</a:t>
              </a:r>
              <a:endParaRPr lang="en-GB" sz="1200">
                <a:highlight>
                  <a:srgbClr val="FFFF00"/>
                </a:highlight>
              </a:endParaRPr>
            </a:p>
          </p:txBody>
        </p:sp>
      </p:grpSp>
    </p:spTree>
    <p:extLst>
      <p:ext uri="{BB962C8B-B14F-4D97-AF65-F5344CB8AC3E}">
        <p14:creationId xmlns:p14="http://schemas.microsoft.com/office/powerpoint/2010/main" val="163979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ringfield Primary Academy">
            <a:extLst>
              <a:ext uri="{FF2B5EF4-FFF2-40B4-BE49-F238E27FC236}">
                <a16:creationId xmlns:a16="http://schemas.microsoft.com/office/drawing/2014/main" id="{CA95C0DB-E091-C6E0-E3A0-0C6D98537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a:extLst>
              <a:ext uri="{FF2B5EF4-FFF2-40B4-BE49-F238E27FC236}">
                <a16:creationId xmlns:a16="http://schemas.microsoft.com/office/drawing/2014/main" id="{9E6CD219-B301-663B-B261-C551CB7E709C}"/>
              </a:ext>
            </a:extLst>
          </p:cNvPr>
          <p:cNvSpPr txBox="1">
            <a:spLocks/>
          </p:cNvSpPr>
          <p:nvPr/>
        </p:nvSpPr>
        <p:spPr>
          <a:xfrm>
            <a:off x="3576498" y="5486399"/>
            <a:ext cx="6809706" cy="611897"/>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sz="40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Meet the team– EYFS</a:t>
            </a:r>
          </a:p>
        </p:txBody>
      </p:sp>
      <p:sp>
        <p:nvSpPr>
          <p:cNvPr id="12" name="TextBox 11">
            <a:extLst>
              <a:ext uri="{FF2B5EF4-FFF2-40B4-BE49-F238E27FC236}">
                <a16:creationId xmlns:a16="http://schemas.microsoft.com/office/drawing/2014/main" id="{DAB79E0C-89C6-6EBF-C03A-C1F419F5DEB0}"/>
              </a:ext>
            </a:extLst>
          </p:cNvPr>
          <p:cNvSpPr txBox="1"/>
          <p:nvPr/>
        </p:nvSpPr>
        <p:spPr>
          <a:xfrm>
            <a:off x="888521" y="681487"/>
            <a:ext cx="8548777" cy="3693319"/>
          </a:xfrm>
          <a:prstGeom prst="rect">
            <a:avLst/>
          </a:prstGeom>
          <a:noFill/>
        </p:spPr>
        <p:txBody>
          <a:bodyPr wrap="square" numCol="2" rtlCol="0">
            <a:spAutoFit/>
          </a:bodyPr>
          <a:lstStyle/>
          <a:p>
            <a:r>
              <a:rPr lang="en-US" b="1" dirty="0">
                <a:solidFill>
                  <a:schemeClr val="accent2">
                    <a:lumMod val="75000"/>
                  </a:schemeClr>
                </a:solidFill>
              </a:rPr>
              <a:t>Class </a:t>
            </a:r>
            <a:r>
              <a:rPr lang="en-US" b="1" dirty="0" err="1">
                <a:solidFill>
                  <a:schemeClr val="accent2">
                    <a:lumMod val="75000"/>
                  </a:schemeClr>
                </a:solidFill>
              </a:rPr>
              <a:t>Inkpen</a:t>
            </a:r>
            <a:endParaRPr lang="en-US" b="1" dirty="0">
              <a:solidFill>
                <a:schemeClr val="accent2">
                  <a:lumMod val="75000"/>
                </a:schemeClr>
              </a:solidFill>
            </a:endParaRPr>
          </a:p>
          <a:p>
            <a:endParaRPr lang="en-US" dirty="0"/>
          </a:p>
          <a:p>
            <a:r>
              <a:rPr lang="en-US" dirty="0" err="1"/>
              <a:t>Mrs</a:t>
            </a:r>
            <a:r>
              <a:rPr lang="en-US" dirty="0"/>
              <a:t> Styles</a:t>
            </a:r>
          </a:p>
          <a:p>
            <a:r>
              <a:rPr lang="en-US" dirty="0" err="1"/>
              <a:t>Mrs</a:t>
            </a:r>
            <a:r>
              <a:rPr lang="en-US" dirty="0"/>
              <a:t> Habib </a:t>
            </a:r>
          </a:p>
          <a:p>
            <a:r>
              <a:rPr lang="en-US" dirty="0"/>
              <a:t>Miss Anisa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GB" b="1" dirty="0">
                <a:solidFill>
                  <a:schemeClr val="accent2">
                    <a:lumMod val="75000"/>
                  </a:schemeClr>
                </a:solidFill>
              </a:rPr>
              <a:t>Class McKee</a:t>
            </a:r>
            <a:endParaRPr lang="en-US" b="1" dirty="0">
              <a:solidFill>
                <a:schemeClr val="accent2">
                  <a:lumMod val="75000"/>
                </a:schemeClr>
              </a:solidFill>
            </a:endParaRPr>
          </a:p>
          <a:p>
            <a:endParaRPr lang="en-US" dirty="0"/>
          </a:p>
          <a:p>
            <a:r>
              <a:rPr lang="en-US" dirty="0" err="1"/>
              <a:t>Mrs</a:t>
            </a:r>
            <a:r>
              <a:rPr lang="en-US" dirty="0"/>
              <a:t> Hussain</a:t>
            </a:r>
          </a:p>
          <a:p>
            <a:r>
              <a:rPr lang="en-US" dirty="0"/>
              <a:t>Miss Sara</a:t>
            </a:r>
          </a:p>
          <a:p>
            <a:r>
              <a:rPr lang="en-US" dirty="0"/>
              <a:t>Miss Anisa</a:t>
            </a:r>
          </a:p>
          <a:p>
            <a:endParaRPr lang="en-US" dirty="0"/>
          </a:p>
          <a:p>
            <a:r>
              <a:rPr lang="en-US" b="1" dirty="0">
                <a:solidFill>
                  <a:schemeClr val="accent2">
                    <a:lumMod val="75000"/>
                  </a:schemeClr>
                </a:solidFill>
              </a:rPr>
              <a:t>Class Carle</a:t>
            </a:r>
          </a:p>
          <a:p>
            <a:r>
              <a:rPr lang="en-US" dirty="0" err="1"/>
              <a:t>Mrs</a:t>
            </a:r>
            <a:r>
              <a:rPr lang="en-US" dirty="0"/>
              <a:t> Choudhary</a:t>
            </a:r>
          </a:p>
          <a:p>
            <a:r>
              <a:rPr lang="en-US" dirty="0" err="1"/>
              <a:t>Ms</a:t>
            </a:r>
            <a:r>
              <a:rPr lang="en-US" dirty="0"/>
              <a:t> Akhtar</a:t>
            </a:r>
          </a:p>
          <a:p>
            <a:endParaRPr lang="en-US" dirty="0"/>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12"/>
          </p:nvPr>
        </p:nvSpPr>
        <p:spPr/>
        <p:txBody>
          <a:bodyPr rtlCol="0"/>
          <a:lstStyle/>
          <a:p>
            <a:pPr rtl="0"/>
            <a:fld id="{294A09A9-5501-47C1-A89A-A340965A2BE2}" type="slidenum">
              <a:rPr lang="en-GB" smtClean="0"/>
              <a:pPr rtl="0"/>
              <a:t>5</a:t>
            </a:fld>
            <a:endParaRPr lang="en-GB"/>
          </a:p>
        </p:txBody>
      </p:sp>
      <p:pic>
        <p:nvPicPr>
          <p:cNvPr id="8" name="Picture 2" descr="Springfield Primary Academy">
            <a:extLst>
              <a:ext uri="{FF2B5EF4-FFF2-40B4-BE49-F238E27FC236}">
                <a16:creationId xmlns:a16="http://schemas.microsoft.com/office/drawing/2014/main" id="{EF9C51CE-0C10-7A05-3370-429DBF2CA5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a:extLst>
              <a:ext uri="{FF2B5EF4-FFF2-40B4-BE49-F238E27FC236}">
                <a16:creationId xmlns:a16="http://schemas.microsoft.com/office/drawing/2014/main" id="{919FDDEC-4E62-CE6F-E56F-086282A09E2B}"/>
              </a:ext>
            </a:extLst>
          </p:cNvPr>
          <p:cNvSpPr txBox="1">
            <a:spLocks/>
          </p:cNvSpPr>
          <p:nvPr/>
        </p:nvSpPr>
        <p:spPr>
          <a:xfrm>
            <a:off x="780813" y="708458"/>
            <a:ext cx="8867290" cy="49924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Excellent attendance is a pre-requisite of academic success</a:t>
            </a:r>
          </a:p>
        </p:txBody>
      </p:sp>
      <p:sp>
        <p:nvSpPr>
          <p:cNvPr id="12" name="Text Placeholder 2">
            <a:extLst>
              <a:ext uri="{FF2B5EF4-FFF2-40B4-BE49-F238E27FC236}">
                <a16:creationId xmlns:a16="http://schemas.microsoft.com/office/drawing/2014/main" id="{DE131021-6C43-6B30-A90D-1FCD937F8EE2}"/>
              </a:ext>
            </a:extLst>
          </p:cNvPr>
          <p:cNvSpPr txBox="1">
            <a:spLocks/>
          </p:cNvSpPr>
          <p:nvPr/>
        </p:nvSpPr>
        <p:spPr>
          <a:xfrm>
            <a:off x="780813" y="1323871"/>
            <a:ext cx="9424236" cy="5082615"/>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55600" indent="-355600">
              <a:buFont typeface="Wingdings" panose="05000000000000000000" pitchFamily="2" charset="2"/>
              <a:buChar char="§"/>
            </a:pPr>
            <a:r>
              <a:rPr lang="en-GB" sz="2300" dirty="0"/>
              <a:t>Aim to attend school every single day (8:45 – 3:10)</a:t>
            </a:r>
          </a:p>
          <a:p>
            <a:pPr marL="355600" indent="-355600">
              <a:buFont typeface="Wingdings" panose="05000000000000000000" pitchFamily="2" charset="2"/>
              <a:buChar char="§"/>
            </a:pPr>
            <a:r>
              <a:rPr lang="en-GB" sz="2300" dirty="0">
                <a:sym typeface="Myriad Pro"/>
              </a:rPr>
              <a:t>Any pupils arriving </a:t>
            </a:r>
            <a:r>
              <a:rPr lang="en-GB" sz="2300" b="1" dirty="0">
                <a:solidFill>
                  <a:srgbClr val="C00000"/>
                </a:solidFill>
                <a:sym typeface="Myriad Pro"/>
              </a:rPr>
              <a:t>less than 30 minutes late</a:t>
            </a:r>
            <a:r>
              <a:rPr lang="en-GB" sz="2300" dirty="0">
                <a:solidFill>
                  <a:srgbClr val="C00000"/>
                </a:solidFill>
                <a:sym typeface="Myriad Pro"/>
              </a:rPr>
              <a:t> </a:t>
            </a:r>
            <a:r>
              <a:rPr lang="en-GB" sz="2300" dirty="0">
                <a:sym typeface="Myriad Pro"/>
              </a:rPr>
              <a:t>(8:45 – 9:15am) will be marked using an L code.  </a:t>
            </a:r>
          </a:p>
          <a:p>
            <a:pPr marL="355600" indent="-355600">
              <a:buFont typeface="Wingdings" panose="05000000000000000000" pitchFamily="2" charset="2"/>
              <a:buChar char="§"/>
            </a:pPr>
            <a:r>
              <a:rPr lang="en-GB" sz="2300" dirty="0">
                <a:solidFill>
                  <a:srgbClr val="000000"/>
                </a:solidFill>
              </a:rPr>
              <a:t>If a pupil is </a:t>
            </a:r>
            <a:r>
              <a:rPr lang="en-GB" sz="2300" b="1" dirty="0">
                <a:solidFill>
                  <a:srgbClr val="C00000"/>
                </a:solidFill>
                <a:sym typeface="Myriad Pro"/>
              </a:rPr>
              <a:t>more than 30 minutes late</a:t>
            </a:r>
            <a:r>
              <a:rPr lang="en-GB" sz="2300" dirty="0">
                <a:solidFill>
                  <a:srgbClr val="C00000"/>
                </a:solidFill>
                <a:sym typeface="Myriad Pro"/>
              </a:rPr>
              <a:t> </a:t>
            </a:r>
            <a:r>
              <a:rPr lang="en-GB" sz="2300" dirty="0">
                <a:solidFill>
                  <a:srgbClr val="000000"/>
                </a:solidFill>
              </a:rPr>
              <a:t>without a very good reason, the pupil will be marked as an unauthorised late (a form of unauthorised absence).</a:t>
            </a:r>
            <a:endParaRPr lang="en-GB" sz="2300" dirty="0"/>
          </a:p>
          <a:p>
            <a:pPr marL="355600" indent="-355600">
              <a:buFont typeface="Wingdings" panose="05000000000000000000" pitchFamily="2" charset="2"/>
              <a:buChar char="§"/>
            </a:pPr>
            <a:r>
              <a:rPr lang="en-GB" sz="2300" dirty="0"/>
              <a:t>Avoid medical appointments during school time.  Evidence required.</a:t>
            </a:r>
          </a:p>
          <a:p>
            <a:pPr marL="355600" indent="-355600">
              <a:buFont typeface="Wingdings" panose="05000000000000000000" pitchFamily="2" charset="2"/>
              <a:buChar char="§"/>
            </a:pPr>
            <a:r>
              <a:rPr lang="en-GB" sz="2300" dirty="0"/>
              <a:t>Absence calls on 0121 464 3618 before 8:45am.</a:t>
            </a:r>
          </a:p>
          <a:p>
            <a:pPr marL="355600" indent="-355600">
              <a:buFont typeface="Wingdings" panose="05000000000000000000" pitchFamily="2" charset="2"/>
              <a:buChar char="§"/>
            </a:pPr>
            <a:r>
              <a:rPr lang="en-GB" sz="2300" dirty="0"/>
              <a:t>If absent for more than 3 days within one half-term for the same reason, medical evidence is required.</a:t>
            </a:r>
          </a:p>
          <a:p>
            <a:pPr marL="355600" indent="-355600">
              <a:buFont typeface="Wingdings" panose="05000000000000000000" pitchFamily="2" charset="2"/>
              <a:buChar char="§"/>
            </a:pPr>
            <a:r>
              <a:rPr lang="en-GB" sz="2300" dirty="0"/>
              <a:t>Leave of Absence During Term Time request will be denied unless there are exceptional circumstances (</a:t>
            </a:r>
            <a:r>
              <a:rPr lang="en-GB" sz="2300" b="1" dirty="0"/>
              <a:t>rare, significant, unavoidable and short</a:t>
            </a:r>
            <a:r>
              <a:rPr lang="en-GB" sz="2300" dirty="0"/>
              <a:t>).  Form and evidence required in advance.</a:t>
            </a:r>
          </a:p>
          <a:p>
            <a:pPr marL="355600" indent="-355600">
              <a:buFont typeface="Wingdings" panose="05000000000000000000" pitchFamily="2" charset="2"/>
              <a:buChar char="§"/>
            </a:pPr>
            <a:r>
              <a:rPr lang="en-GB" sz="2300" dirty="0"/>
              <a:t>Referral to LA following 20 sessions (10 days) of unauthorised absence = fine.</a:t>
            </a:r>
          </a:p>
          <a:p>
            <a:pPr marL="355600" indent="-355600">
              <a:buFont typeface="Wingdings" panose="05000000000000000000" pitchFamily="2" charset="2"/>
              <a:buChar char="§"/>
            </a:pPr>
            <a:endParaRPr lang="en-US" dirty="0"/>
          </a:p>
          <a:p>
            <a:pPr marL="0" indent="0">
              <a:buFont typeface="Wingdings 3" charset="2"/>
              <a:buNone/>
            </a:pPr>
            <a:endParaRPr lang="en-US" sz="2400" dirty="0">
              <a:ea typeface="Calibri" panose="020F0502020204030204"/>
              <a:cs typeface="Calibri" panose="020F0502020204030204"/>
            </a:endParaRPr>
          </a:p>
        </p:txBody>
      </p:sp>
    </p:spTree>
    <p:extLst>
      <p:ext uri="{BB962C8B-B14F-4D97-AF65-F5344CB8AC3E}">
        <p14:creationId xmlns:p14="http://schemas.microsoft.com/office/powerpoint/2010/main" val="152738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a:xfrm>
            <a:off x="172527" y="299049"/>
            <a:ext cx="10092905" cy="606725"/>
          </a:xfrm>
        </p:spPr>
        <p:txBody>
          <a:bodyPr rtlCol="0">
            <a:normAutofit/>
          </a:bodyPr>
          <a:lstStyle/>
          <a:p>
            <a:r>
              <a:rPr lang="en-US" sz="2800"/>
              <a:t>Excellent attendance is a pre-requisite of academic success</a:t>
            </a:r>
            <a:endParaRPr lang="en-GB" sz="2800"/>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12"/>
          </p:nvPr>
        </p:nvSpPr>
        <p:spPr/>
        <p:txBody>
          <a:bodyPr rtlCol="0"/>
          <a:lstStyle/>
          <a:p>
            <a:pPr rtl="0"/>
            <a:fld id="{294A09A9-5501-47C1-A89A-A340965A2BE2}" type="slidenum">
              <a:rPr lang="en-GB" smtClean="0"/>
              <a:pPr rtl="0"/>
              <a:t>6</a:t>
            </a:fld>
            <a:endParaRPr lang="en-GB"/>
          </a:p>
        </p:txBody>
      </p:sp>
      <p:pic>
        <p:nvPicPr>
          <p:cNvPr id="7" name="Picture 2" descr="Springfield Primary Academy">
            <a:extLst>
              <a:ext uri="{FF2B5EF4-FFF2-40B4-BE49-F238E27FC236}">
                <a16:creationId xmlns:a16="http://schemas.microsoft.com/office/drawing/2014/main" id="{B0D13131-E4DF-8ECD-F5CD-8D74EF0F3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F1102D7-5BB8-A307-35A9-0C0DC54270C0}"/>
              </a:ext>
            </a:extLst>
          </p:cNvPr>
          <p:cNvGrpSpPr/>
          <p:nvPr/>
        </p:nvGrpSpPr>
        <p:grpSpPr>
          <a:xfrm>
            <a:off x="1040139" y="1017918"/>
            <a:ext cx="8892517" cy="4630912"/>
            <a:chOff x="772720" y="905774"/>
            <a:chExt cx="8892517" cy="4630912"/>
          </a:xfrm>
        </p:grpSpPr>
        <p:pic>
          <p:nvPicPr>
            <p:cNvPr id="10" name="Picture 9">
              <a:extLst>
                <a:ext uri="{FF2B5EF4-FFF2-40B4-BE49-F238E27FC236}">
                  <a16:creationId xmlns:a16="http://schemas.microsoft.com/office/drawing/2014/main" id="{AB880B83-9EB3-B3CC-A351-8A1CCAEC6804}"/>
                </a:ext>
              </a:extLst>
            </p:cNvPr>
            <p:cNvPicPr>
              <a:picLocks noChangeAspect="1"/>
            </p:cNvPicPr>
            <p:nvPr/>
          </p:nvPicPr>
          <p:blipFill rotWithShape="1">
            <a:blip r:embed="rId4">
              <a:clrChange>
                <a:clrFrom>
                  <a:srgbClr val="FFFFFF"/>
                </a:clrFrom>
                <a:clrTo>
                  <a:srgbClr val="FFFFFF">
                    <a:alpha val="0"/>
                  </a:srgbClr>
                </a:clrTo>
              </a:clrChange>
            </a:blip>
            <a:srcRect t="9581"/>
            <a:stretch/>
          </p:blipFill>
          <p:spPr>
            <a:xfrm>
              <a:off x="772720" y="905774"/>
              <a:ext cx="8892517" cy="4630912"/>
            </a:xfrm>
            <a:prstGeom prst="rect">
              <a:avLst/>
            </a:prstGeom>
          </p:spPr>
        </p:pic>
        <p:sp>
          <p:nvSpPr>
            <p:cNvPr id="11" name="Rectangle 10">
              <a:extLst>
                <a:ext uri="{FF2B5EF4-FFF2-40B4-BE49-F238E27FC236}">
                  <a16:creationId xmlns:a16="http://schemas.microsoft.com/office/drawing/2014/main" id="{FBD9E8C8-F4B5-52BA-8020-7A6241C82AF1}"/>
                </a:ext>
              </a:extLst>
            </p:cNvPr>
            <p:cNvSpPr/>
            <p:nvPr/>
          </p:nvSpPr>
          <p:spPr>
            <a:xfrm>
              <a:off x="966208" y="971599"/>
              <a:ext cx="388417" cy="2508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1291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EC3D4-000A-09E4-C94E-5CD798A8586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A7D85A-E53E-3738-55FB-62DC35301E71}"/>
              </a:ext>
            </a:extLst>
          </p:cNvPr>
          <p:cNvSpPr>
            <a:spLocks noGrp="1"/>
          </p:cNvSpPr>
          <p:nvPr>
            <p:ph type="sldNum" sz="quarter" idx="12"/>
          </p:nvPr>
        </p:nvSpPr>
        <p:spPr/>
        <p:txBody>
          <a:bodyPr rtlCol="0"/>
          <a:lstStyle/>
          <a:p>
            <a:pPr rtl="0"/>
            <a:fld id="{294A09A9-5501-47C1-A89A-A340965A2BE2}" type="slidenum">
              <a:rPr lang="en-GB" smtClean="0"/>
              <a:pPr rtl="0"/>
              <a:t>7</a:t>
            </a:fld>
            <a:endParaRPr lang="en-GB"/>
          </a:p>
        </p:txBody>
      </p:sp>
      <p:pic>
        <p:nvPicPr>
          <p:cNvPr id="8" name="Picture 2" descr="Springfield Primary Academy">
            <a:extLst>
              <a:ext uri="{FF2B5EF4-FFF2-40B4-BE49-F238E27FC236}">
                <a16:creationId xmlns:a16="http://schemas.microsoft.com/office/drawing/2014/main" id="{3D6E9FFB-0F30-D721-0DC6-A286A66FA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775" y="0"/>
            <a:ext cx="1345386" cy="134538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3">
            <a:extLst>
              <a:ext uri="{FF2B5EF4-FFF2-40B4-BE49-F238E27FC236}">
                <a16:creationId xmlns:a16="http://schemas.microsoft.com/office/drawing/2014/main" id="{6E339E6E-8088-8C9B-0629-A177FEF3027A}"/>
              </a:ext>
            </a:extLst>
          </p:cNvPr>
          <p:cNvSpPr txBox="1">
            <a:spLocks/>
          </p:cNvSpPr>
          <p:nvPr/>
        </p:nvSpPr>
        <p:spPr>
          <a:xfrm>
            <a:off x="73839" y="1000768"/>
            <a:ext cx="3904915" cy="101136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a:t>Springfield Primary Academy Uniform:</a:t>
            </a:r>
          </a:p>
        </p:txBody>
      </p:sp>
      <p:pic>
        <p:nvPicPr>
          <p:cNvPr id="3" name="Picture 2">
            <a:extLst>
              <a:ext uri="{FF2B5EF4-FFF2-40B4-BE49-F238E27FC236}">
                <a16:creationId xmlns:a16="http://schemas.microsoft.com/office/drawing/2014/main" id="{BACABA75-E93F-A37D-F4C0-BE35EB77E6BC}"/>
              </a:ext>
            </a:extLst>
          </p:cNvPr>
          <p:cNvPicPr>
            <a:picLocks noChangeAspect="1"/>
          </p:cNvPicPr>
          <p:nvPr/>
        </p:nvPicPr>
        <p:blipFill>
          <a:blip r:embed="rId4"/>
          <a:stretch>
            <a:fillRect/>
          </a:stretch>
        </p:blipFill>
        <p:spPr>
          <a:xfrm>
            <a:off x="3695365" y="28100"/>
            <a:ext cx="4801270" cy="6801799"/>
          </a:xfrm>
          <a:prstGeom prst="rect">
            <a:avLst/>
          </a:prstGeom>
        </p:spPr>
      </p:pic>
    </p:spTree>
    <p:extLst>
      <p:ext uri="{BB962C8B-B14F-4D97-AF65-F5344CB8AC3E}">
        <p14:creationId xmlns:p14="http://schemas.microsoft.com/office/powerpoint/2010/main" val="2472468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p:txBody>
          <a:bodyPr rtlCol="0"/>
          <a:lstStyle/>
          <a:p>
            <a:pPr rtl="0"/>
            <a:fld id="{294A09A9-5501-47C1-A89A-A340965A2BE2}" type="slidenum">
              <a:rPr lang="en-GB" smtClean="0"/>
              <a:pPr rtl="0"/>
              <a:t>8</a:t>
            </a:fld>
            <a:endParaRPr lang="en-GB"/>
          </a:p>
        </p:txBody>
      </p:sp>
      <p:sp>
        <p:nvSpPr>
          <p:cNvPr id="8" name="Text Placeholder 7">
            <a:extLst>
              <a:ext uri="{FF2B5EF4-FFF2-40B4-BE49-F238E27FC236}">
                <a16:creationId xmlns:a16="http://schemas.microsoft.com/office/drawing/2014/main" id="{602D55C3-E3DC-46E8-4DDB-81B0385BAFE4}"/>
              </a:ext>
            </a:extLst>
          </p:cNvPr>
          <p:cNvSpPr>
            <a:spLocks noGrp="1"/>
          </p:cNvSpPr>
          <p:nvPr>
            <p:ph type="body" idx="1"/>
          </p:nvPr>
        </p:nvSpPr>
        <p:spPr>
          <a:xfrm>
            <a:off x="2743200" y="242135"/>
            <a:ext cx="5847463" cy="586002"/>
          </a:xfrm>
        </p:spPr>
        <p:txBody>
          <a:bodyPr>
            <a:normAutofit/>
          </a:bodyPr>
          <a:lstStyle/>
          <a:p>
            <a:r>
              <a:rPr lang="en-US" sz="2400" b="1">
                <a:solidFill>
                  <a:schemeClr val="accent2">
                    <a:lumMod val="75000"/>
                  </a:schemeClr>
                </a:solidFill>
              </a:rPr>
              <a:t>Personal Development/Enrichment</a:t>
            </a:r>
            <a:endParaRPr lang="en-GB" sz="2400" b="1">
              <a:solidFill>
                <a:schemeClr val="accent2">
                  <a:lumMod val="75000"/>
                </a:schemeClr>
              </a:solidFill>
            </a:endParaRPr>
          </a:p>
        </p:txBody>
      </p:sp>
      <p:sp>
        <p:nvSpPr>
          <p:cNvPr id="10" name="TextBox 9">
            <a:extLst>
              <a:ext uri="{FF2B5EF4-FFF2-40B4-BE49-F238E27FC236}">
                <a16:creationId xmlns:a16="http://schemas.microsoft.com/office/drawing/2014/main" id="{33D38FB5-16F6-1D2F-90C1-0BDB18734D59}"/>
              </a:ext>
            </a:extLst>
          </p:cNvPr>
          <p:cNvSpPr txBox="1"/>
          <p:nvPr/>
        </p:nvSpPr>
        <p:spPr>
          <a:xfrm>
            <a:off x="265343" y="1122053"/>
            <a:ext cx="4955713" cy="5493812"/>
          </a:xfrm>
          <a:prstGeom prst="rect">
            <a:avLst/>
          </a:prstGeom>
          <a:noFill/>
        </p:spPr>
        <p:txBody>
          <a:bodyPr wrap="square">
            <a:spAutoFit/>
          </a:bodyPr>
          <a:lstStyle/>
          <a:p>
            <a:pPr algn="l" rtl="0" fontAlgn="base">
              <a:spcBef>
                <a:spcPts val="600"/>
              </a:spcBef>
              <a:spcAft>
                <a:spcPts val="300"/>
              </a:spcAft>
              <a:buNone/>
            </a:pPr>
            <a:r>
              <a:rPr lang="en-US" b="1" i="0">
                <a:solidFill>
                  <a:srgbClr val="424242"/>
                </a:solidFill>
                <a:effectLst/>
                <a:latin typeface="+mj-lt"/>
              </a:rPr>
              <a:t>At Springfield Primary Academy we want to</a:t>
            </a:r>
            <a:r>
              <a:rPr lang="en-US" b="1">
                <a:solidFill>
                  <a:srgbClr val="424242"/>
                </a:solidFill>
                <a:latin typeface="+mj-lt"/>
              </a:rPr>
              <a:t>:</a:t>
            </a:r>
          </a:p>
          <a:p>
            <a:pPr algn="l" rtl="0" fontAlgn="base">
              <a:spcBef>
                <a:spcPts val="600"/>
              </a:spcBef>
              <a:spcAft>
                <a:spcPts val="300"/>
              </a:spcAft>
              <a:buNone/>
            </a:pPr>
            <a:endParaRPr lang="en-US" b="1">
              <a:solidFill>
                <a:srgbClr val="424242"/>
              </a:solidFill>
              <a:latin typeface="+mj-lt"/>
            </a:endParaRPr>
          </a:p>
          <a:p>
            <a:pPr algn="l" rtl="0" fontAlgn="base">
              <a:spcBef>
                <a:spcPts val="600"/>
              </a:spcBef>
              <a:spcAft>
                <a:spcPts val="300"/>
              </a:spcAft>
              <a:buNone/>
            </a:pPr>
            <a:r>
              <a:rPr lang="en-US" b="1" i="0">
                <a:solidFill>
                  <a:srgbClr val="424242"/>
                </a:solidFill>
                <a:effectLst/>
                <a:latin typeface="+mj-lt"/>
              </a:rPr>
              <a:t>Promote Holistic Development - </a:t>
            </a:r>
            <a:r>
              <a:rPr lang="en-US" b="0" i="0">
                <a:solidFill>
                  <a:srgbClr val="424242"/>
                </a:solidFill>
                <a:effectLst/>
                <a:latin typeface="+mj-lt"/>
              </a:rPr>
              <a:t>Ensure all pupils are supported to grow personally, socially, and emotionally, with a clear focus on wellbeing and character. </a:t>
            </a:r>
            <a:endParaRPr lang="en-US">
              <a:solidFill>
                <a:srgbClr val="000000"/>
              </a:solidFill>
              <a:latin typeface="+mj-lt"/>
            </a:endParaRPr>
          </a:p>
          <a:p>
            <a:pPr algn="l" rtl="0" fontAlgn="base">
              <a:spcBef>
                <a:spcPts val="600"/>
              </a:spcBef>
              <a:spcAft>
                <a:spcPts val="300"/>
              </a:spcAft>
              <a:buNone/>
            </a:pPr>
            <a:endParaRPr lang="en-US" b="1">
              <a:solidFill>
                <a:srgbClr val="424242"/>
              </a:solidFill>
              <a:latin typeface="+mj-lt"/>
            </a:endParaRPr>
          </a:p>
          <a:p>
            <a:pPr algn="l" rtl="0" fontAlgn="base">
              <a:spcBef>
                <a:spcPts val="600"/>
              </a:spcBef>
              <a:spcAft>
                <a:spcPts val="300"/>
              </a:spcAft>
              <a:buNone/>
            </a:pPr>
            <a:r>
              <a:rPr lang="en-US" b="1" i="0">
                <a:solidFill>
                  <a:srgbClr val="424242"/>
                </a:solidFill>
                <a:effectLst/>
                <a:latin typeface="+mj-lt"/>
              </a:rPr>
              <a:t>Enrich Through Curriculum - </a:t>
            </a:r>
            <a:r>
              <a:rPr lang="en-US" b="0" i="0">
                <a:solidFill>
                  <a:srgbClr val="424242"/>
                </a:solidFill>
                <a:effectLst/>
                <a:latin typeface="+mj-lt"/>
              </a:rPr>
              <a:t>Deliver a broad curriculum that deepens pupils’ spiritual, moral, social, and cultural understanding, preparing them for life beyond school. </a:t>
            </a:r>
            <a:endParaRPr lang="en-US" b="0" i="0">
              <a:solidFill>
                <a:srgbClr val="000000"/>
              </a:solidFill>
              <a:effectLst/>
              <a:latin typeface="+mj-lt"/>
            </a:endParaRPr>
          </a:p>
          <a:p>
            <a:pPr algn="l" rtl="0" fontAlgn="base">
              <a:spcBef>
                <a:spcPts val="600"/>
              </a:spcBef>
              <a:spcAft>
                <a:spcPts val="300"/>
              </a:spcAft>
            </a:pPr>
            <a:endParaRPr lang="en-US" b="1">
              <a:solidFill>
                <a:srgbClr val="424242"/>
              </a:solidFill>
              <a:latin typeface="+mj-lt"/>
            </a:endParaRPr>
          </a:p>
          <a:p>
            <a:pPr algn="l" rtl="0" fontAlgn="base">
              <a:spcBef>
                <a:spcPts val="600"/>
              </a:spcBef>
              <a:spcAft>
                <a:spcPts val="300"/>
              </a:spcAft>
            </a:pPr>
            <a:r>
              <a:rPr lang="en-US" b="1" i="0">
                <a:solidFill>
                  <a:srgbClr val="424242"/>
                </a:solidFill>
                <a:effectLst/>
                <a:latin typeface="+mj-lt"/>
              </a:rPr>
              <a:t>Develop Talents and Interests - </a:t>
            </a:r>
            <a:r>
              <a:rPr lang="en-US" b="0" i="0">
                <a:solidFill>
                  <a:srgbClr val="424242"/>
                </a:solidFill>
                <a:effectLst/>
                <a:latin typeface="+mj-lt"/>
              </a:rPr>
              <a:t>Provide inclusive opportunities for pupils to explore and develop their talents and interests through enrichment, leadership, and extracurricular activities.</a:t>
            </a:r>
            <a:endParaRPr lang="en-US" b="0" i="0">
              <a:solidFill>
                <a:srgbClr val="000000"/>
              </a:solidFill>
              <a:effectLst/>
              <a:latin typeface="+mj-lt"/>
            </a:endParaRPr>
          </a:p>
        </p:txBody>
      </p:sp>
      <p:pic>
        <p:nvPicPr>
          <p:cNvPr id="11" name="Picture 2" descr="Springfield Primary Academy">
            <a:extLst>
              <a:ext uri="{FF2B5EF4-FFF2-40B4-BE49-F238E27FC236}">
                <a16:creationId xmlns:a16="http://schemas.microsoft.com/office/drawing/2014/main" id="{038882C1-2648-A4FD-A3E2-432ED772A0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31075F9-1393-B762-9C0D-EEAB5A339450}"/>
              </a:ext>
            </a:extLst>
          </p:cNvPr>
          <p:cNvSpPr txBox="1"/>
          <p:nvPr/>
        </p:nvSpPr>
        <p:spPr>
          <a:xfrm>
            <a:off x="5495932" y="1122053"/>
            <a:ext cx="4955713" cy="977191"/>
          </a:xfrm>
          <a:prstGeom prst="rect">
            <a:avLst/>
          </a:prstGeom>
          <a:noFill/>
        </p:spPr>
        <p:txBody>
          <a:bodyPr wrap="square">
            <a:spAutoFit/>
          </a:bodyPr>
          <a:lstStyle/>
          <a:p>
            <a:pPr algn="l" rtl="0" fontAlgn="base">
              <a:spcBef>
                <a:spcPts val="600"/>
              </a:spcBef>
              <a:spcAft>
                <a:spcPts val="300"/>
              </a:spcAft>
              <a:buNone/>
            </a:pPr>
            <a:r>
              <a:rPr lang="en-US" b="1" i="0">
                <a:solidFill>
                  <a:srgbClr val="424242"/>
                </a:solidFill>
                <a:effectLst/>
                <a:latin typeface="+mj-lt"/>
              </a:rPr>
              <a:t>What we do</a:t>
            </a:r>
            <a:r>
              <a:rPr lang="en-US" b="1">
                <a:solidFill>
                  <a:srgbClr val="424242"/>
                </a:solidFill>
                <a:latin typeface="+mj-lt"/>
              </a:rPr>
              <a:t>: </a:t>
            </a:r>
            <a:r>
              <a:rPr lang="en-US" sz="1000" b="1">
                <a:solidFill>
                  <a:srgbClr val="424242"/>
                </a:solidFill>
                <a:latin typeface="+mj-lt"/>
              </a:rPr>
              <a:t>Helen g</a:t>
            </a:r>
            <a:r>
              <a:rPr lang="en-US" sz="1200" b="1">
                <a:solidFill>
                  <a:srgbClr val="424242"/>
                </a:solidFill>
                <a:latin typeface="+mj-lt"/>
              </a:rPr>
              <a:t>ive examples of how we enrich and what we offer</a:t>
            </a:r>
            <a:endParaRPr lang="en-US" b="1">
              <a:solidFill>
                <a:srgbClr val="424242"/>
              </a:solidFill>
              <a:latin typeface="+mj-lt"/>
            </a:endParaRPr>
          </a:p>
          <a:p>
            <a:pPr algn="l" rtl="0" fontAlgn="base">
              <a:spcBef>
                <a:spcPts val="600"/>
              </a:spcBef>
              <a:spcAft>
                <a:spcPts val="300"/>
              </a:spcAft>
              <a:buNone/>
            </a:pPr>
            <a:endParaRPr lang="en-US" b="1">
              <a:solidFill>
                <a:srgbClr val="424242"/>
              </a:solidFill>
              <a:latin typeface="+mj-lt"/>
            </a:endParaRPr>
          </a:p>
        </p:txBody>
      </p:sp>
    </p:spTree>
    <p:extLst>
      <p:ext uri="{BB962C8B-B14F-4D97-AF65-F5344CB8AC3E}">
        <p14:creationId xmlns:p14="http://schemas.microsoft.com/office/powerpoint/2010/main" val="445070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3806172" y="340730"/>
            <a:ext cx="4928508" cy="774910"/>
          </a:xfrm>
        </p:spPr>
        <p:txBody>
          <a:bodyPr rtlCol="0"/>
          <a:lstStyle/>
          <a:p>
            <a:r>
              <a:rPr lang="en-GB"/>
              <a:t>Communication</a:t>
            </a:r>
          </a:p>
        </p:txBody>
      </p:sp>
      <p:sp>
        <p:nvSpPr>
          <p:cNvPr id="24" name="Text Placeholder 2">
            <a:extLst>
              <a:ext uri="{FF2B5EF4-FFF2-40B4-BE49-F238E27FC236}">
                <a16:creationId xmlns:a16="http://schemas.microsoft.com/office/drawing/2014/main" id="{C16B3E66-3520-16DC-3BF8-43CC4ED0387F}"/>
              </a:ext>
            </a:extLst>
          </p:cNvPr>
          <p:cNvSpPr txBox="1">
            <a:spLocks/>
          </p:cNvSpPr>
          <p:nvPr/>
        </p:nvSpPr>
        <p:spPr>
          <a:xfrm>
            <a:off x="1128724" y="1115640"/>
            <a:ext cx="9934551" cy="4042971"/>
          </a:xfrm>
          <a:prstGeom prst="rect">
            <a:avLst/>
          </a:prstGeom>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5600" indent="-355600">
              <a:buFont typeface="Wingdings" panose="05000000000000000000" pitchFamily="2" charset="2"/>
              <a:buChar char="§"/>
            </a:pPr>
            <a:endParaRPr lang="en-GB"/>
          </a:p>
          <a:p>
            <a:pPr marL="355600" indent="-355600">
              <a:lnSpc>
                <a:spcPct val="115000"/>
              </a:lnSpc>
              <a:spcBef>
                <a:spcPts val="600"/>
              </a:spcBef>
              <a:spcAft>
                <a:spcPts val="600"/>
              </a:spcAft>
              <a:buFont typeface="Wingdings" panose="05000000000000000000" pitchFamily="2" charset="2"/>
              <a:buChar char="§"/>
            </a:pPr>
            <a:r>
              <a:rPr lang="en-GB" sz="2600" b="1" u="none" strike="noStrike">
                <a:solidFill>
                  <a:srgbClr val="CF0A2C"/>
                </a:solidFill>
                <a:effectLst/>
                <a:cs typeface="Times New Roman" panose="02020603050405020304" pitchFamily="18" charset="0"/>
              </a:rPr>
              <a:t>Face-to-face – </a:t>
            </a:r>
            <a:r>
              <a:rPr lang="en-GB" sz="2600" u="none" strike="noStrike">
                <a:effectLst/>
                <a:cs typeface="Times New Roman" panose="02020603050405020304" pitchFamily="18" charset="0"/>
              </a:rPr>
              <a:t>Senior Leaders and teaching staff available (</a:t>
            </a:r>
            <a:r>
              <a:rPr lang="en-GB" sz="2600">
                <a:cs typeface="Times New Roman" panose="02020603050405020304" pitchFamily="18" charset="0"/>
              </a:rPr>
              <a:t>drop off, dismissal, </a:t>
            </a:r>
            <a:r>
              <a:rPr lang="en-GB" sz="2600" u="none" strike="noStrike">
                <a:effectLst/>
                <a:cs typeface="Times New Roman" panose="02020603050405020304" pitchFamily="18" charset="0"/>
              </a:rPr>
              <a:t>parents’ evening, workshops etc)</a:t>
            </a:r>
          </a:p>
          <a:p>
            <a:pPr marL="355600" indent="-355600">
              <a:lnSpc>
                <a:spcPct val="115000"/>
              </a:lnSpc>
              <a:spcBef>
                <a:spcPts val="600"/>
              </a:spcBef>
              <a:spcAft>
                <a:spcPts val="600"/>
              </a:spcAft>
              <a:buFont typeface="Wingdings" panose="05000000000000000000" pitchFamily="2" charset="2"/>
              <a:buChar char="§"/>
            </a:pPr>
            <a:r>
              <a:rPr lang="en-GB" sz="2600" b="1" u="none" strike="noStrike">
                <a:solidFill>
                  <a:srgbClr val="CF0A2C"/>
                </a:solidFill>
                <a:effectLst/>
                <a:cs typeface="Times New Roman" panose="02020603050405020304" pitchFamily="18" charset="0"/>
              </a:rPr>
              <a:t>The School Website - </a:t>
            </a:r>
            <a:r>
              <a:rPr lang="en-GB" sz="2600">
                <a:effectLst/>
                <a:ea typeface="Calibri" panose="020F0502020204030204" pitchFamily="34" charset="0"/>
                <a:cs typeface="Times New Roman" panose="02020603050405020304" pitchFamily="18" charset="0"/>
              </a:rPr>
              <a:t>is updated regularly.  Check out the ‘Primary News’ section.</a:t>
            </a:r>
          </a:p>
          <a:p>
            <a:pPr marL="355600" indent="-355600">
              <a:lnSpc>
                <a:spcPct val="115000"/>
              </a:lnSpc>
              <a:spcBef>
                <a:spcPts val="600"/>
              </a:spcBef>
              <a:spcAft>
                <a:spcPts val="600"/>
              </a:spcAft>
              <a:buFont typeface="Wingdings" panose="05000000000000000000" pitchFamily="2" charset="2"/>
              <a:buChar char="§"/>
            </a:pPr>
            <a:r>
              <a:rPr lang="en-GB" sz="2600" b="1" u="none" strike="noStrike">
                <a:solidFill>
                  <a:srgbClr val="CF0A2C"/>
                </a:solidFill>
                <a:effectLst/>
                <a:cs typeface="Times New Roman" panose="02020603050405020304" pitchFamily="18" charset="0"/>
              </a:rPr>
              <a:t>Twitter - </a:t>
            </a:r>
            <a:r>
              <a:rPr lang="en-GB" sz="2600">
                <a:effectLst/>
                <a:ea typeface="Calibri" panose="020F0502020204030204" pitchFamily="34" charset="0"/>
                <a:cs typeface="Times New Roman" panose="02020603050405020304" pitchFamily="18" charset="0"/>
              </a:rPr>
              <a:t>used to share and celebrate children’s and school achievements and successes. </a:t>
            </a:r>
            <a:r>
              <a:rPr lang="en-US" sz="2800">
                <a:hlinkClick r:id="rId3"/>
              </a:rPr>
              <a:t>Springfield Primary Academy (@SpringfAcademy) / X</a:t>
            </a:r>
            <a:endParaRPr lang="en-US" sz="2800"/>
          </a:p>
          <a:p>
            <a:pPr marL="355600" indent="-355600">
              <a:lnSpc>
                <a:spcPct val="115000"/>
              </a:lnSpc>
              <a:spcBef>
                <a:spcPts val="600"/>
              </a:spcBef>
              <a:spcAft>
                <a:spcPts val="600"/>
              </a:spcAft>
              <a:buFont typeface="Wingdings" panose="05000000000000000000" pitchFamily="2" charset="2"/>
              <a:buChar char="§"/>
            </a:pPr>
            <a:r>
              <a:rPr lang="en-GB" sz="2600" b="1">
                <a:solidFill>
                  <a:schemeClr val="accent5"/>
                </a:solidFill>
              </a:rPr>
              <a:t>Email: </a:t>
            </a:r>
            <a:r>
              <a:rPr lang="en-GB" sz="2600">
                <a:hlinkClick r:id="rId4"/>
              </a:rPr>
              <a:t>enquiry@springfieldacademy.org.uk</a:t>
            </a:r>
            <a:endParaRPr lang="en-GB" sz="3400" b="1">
              <a:solidFill>
                <a:schemeClr val="accent5"/>
              </a:solidFill>
            </a:endParaRPr>
          </a:p>
          <a:p>
            <a:pPr marL="355600" indent="-355600">
              <a:lnSpc>
                <a:spcPct val="115000"/>
              </a:lnSpc>
              <a:spcBef>
                <a:spcPts val="600"/>
              </a:spcBef>
              <a:spcAft>
                <a:spcPts val="600"/>
              </a:spcAft>
              <a:buFont typeface="Wingdings" panose="05000000000000000000" pitchFamily="2" charset="2"/>
              <a:buChar char="§"/>
            </a:pPr>
            <a:r>
              <a:rPr lang="en-GB" sz="2600" b="1">
                <a:solidFill>
                  <a:schemeClr val="accent5"/>
                </a:solidFill>
              </a:rPr>
              <a:t>Telephone:</a:t>
            </a:r>
            <a:r>
              <a:rPr lang="en-GB" sz="2600">
                <a:hlinkClick r:id="rId5"/>
              </a:rPr>
              <a:t>01283 246 433</a:t>
            </a:r>
            <a:endParaRPr lang="en-GB" sz="2600">
              <a:solidFill>
                <a:srgbClr val="CF0A2C"/>
              </a:solidFill>
              <a:ea typeface="Calibri" panose="020F0502020204030204" pitchFamily="34" charset="0"/>
              <a:cs typeface="Times New Roman" panose="02020603050405020304" pitchFamily="18" charset="0"/>
            </a:endParaRPr>
          </a:p>
          <a:p>
            <a:pPr marL="355600" indent="-355600">
              <a:lnSpc>
                <a:spcPct val="115000"/>
              </a:lnSpc>
              <a:spcBef>
                <a:spcPts val="600"/>
              </a:spcBef>
              <a:spcAft>
                <a:spcPts val="600"/>
              </a:spcAft>
              <a:buFont typeface="Wingdings" panose="05000000000000000000" pitchFamily="2" charset="2"/>
              <a:buChar char="§"/>
            </a:pPr>
            <a:r>
              <a:rPr lang="en-GB" sz="2600" b="1">
                <a:solidFill>
                  <a:srgbClr val="CF0A2C"/>
                </a:solidFill>
                <a:effectLst/>
                <a:latin typeface="Calibri" panose="020F0502020204030204" pitchFamily="34" charset="0"/>
                <a:cs typeface="Times New Roman" panose="02020603050405020304" pitchFamily="18" charset="0"/>
              </a:rPr>
              <a:t>Newsletters – </a:t>
            </a:r>
            <a:r>
              <a:rPr lang="en-GB" sz="2600">
                <a:effectLst/>
                <a:cs typeface="Times New Roman" panose="02020603050405020304" pitchFamily="18" charset="0"/>
              </a:rPr>
              <a:t>sent </a:t>
            </a:r>
            <a:r>
              <a:rPr lang="en-GB" sz="2600">
                <a:cs typeface="Times New Roman" panose="02020603050405020304" pitchFamily="18" charset="0"/>
              </a:rPr>
              <a:t>out </a:t>
            </a:r>
            <a:r>
              <a:rPr lang="en-GB" sz="2600">
                <a:effectLst/>
                <a:cs typeface="Times New Roman" panose="02020603050405020304" pitchFamily="18" charset="0"/>
              </a:rPr>
              <a:t>half termly by SLT</a:t>
            </a:r>
          </a:p>
          <a:p>
            <a:pPr marL="355600" indent="-355600">
              <a:lnSpc>
                <a:spcPct val="115000"/>
              </a:lnSpc>
              <a:spcBef>
                <a:spcPts val="600"/>
              </a:spcBef>
              <a:spcAft>
                <a:spcPts val="600"/>
              </a:spcAft>
              <a:buFont typeface="Wingdings" panose="05000000000000000000" pitchFamily="2" charset="2"/>
              <a:buChar char="§"/>
            </a:pPr>
            <a:r>
              <a:rPr lang="en-GB" sz="2600" b="1">
                <a:solidFill>
                  <a:srgbClr val="CF0A2C"/>
                </a:solidFill>
                <a:latin typeface="Calibri" panose="020F0502020204030204" pitchFamily="34" charset="0"/>
                <a:cs typeface="Times New Roman" panose="02020603050405020304" pitchFamily="18" charset="0"/>
              </a:rPr>
              <a:t>Text Message </a:t>
            </a:r>
            <a:r>
              <a:rPr lang="en-GB" sz="2600" b="1">
                <a:solidFill>
                  <a:srgbClr val="CF0A2C"/>
                </a:solidFill>
                <a:effectLst/>
                <a:latin typeface="Calibri" panose="020F0502020204030204" pitchFamily="34" charset="0"/>
                <a:cs typeface="Times New Roman" panose="02020603050405020304" pitchFamily="18" charset="0"/>
              </a:rPr>
              <a:t>– </a:t>
            </a:r>
            <a:r>
              <a:rPr lang="en-GB" sz="2600">
                <a:effectLst/>
                <a:latin typeface="Calibri" panose="020F0502020204030204" pitchFamily="34" charset="0"/>
                <a:ea typeface="Calibri" panose="020F0502020204030204" pitchFamily="34" charset="0"/>
                <a:cs typeface="Times New Roman" panose="02020603050405020304" pitchFamily="18" charset="0"/>
              </a:rPr>
              <a:t>Announcements via text message are used by the school to remind you of important information, deadlines, and regular updates.  </a:t>
            </a:r>
            <a:endParaRPr lang="en-US" sz="2600"/>
          </a:p>
          <a:p>
            <a:pPr marL="0" indent="0">
              <a:buFont typeface="Arial" panose="020B0604020202020204" pitchFamily="34" charset="0"/>
              <a:buNone/>
            </a:pPr>
            <a:endParaRPr lang="en-US" sz="2400">
              <a:ea typeface="Calibri" panose="020F0502020204030204"/>
              <a:cs typeface="Calibri" panose="020F0502020204030204"/>
            </a:endParaRPr>
          </a:p>
        </p:txBody>
      </p:sp>
      <p:pic>
        <p:nvPicPr>
          <p:cNvPr id="25" name="Picture 2" descr="Springfield Primary Academy">
            <a:extLst>
              <a:ext uri="{FF2B5EF4-FFF2-40B4-BE49-F238E27FC236}">
                <a16:creationId xmlns:a16="http://schemas.microsoft.com/office/drawing/2014/main" id="{AB5326CF-C5D2-EE97-BF25-9C833C9577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1645" y="0"/>
            <a:ext cx="1666516" cy="1666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5085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5BAB77-79E1-4739-AA51-10C9079186D6}">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A615295-94F6-4CE2-A1B1-6B7E1DAA5AD6}">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334180-0405-413B-834A-44FA9E05ADB7}">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Facet</Template>
  <TotalTime>38</TotalTime>
  <Words>1074</Words>
  <Application>Microsoft Office PowerPoint</Application>
  <PresentationFormat>Widescreen</PresentationFormat>
  <Paragraphs>125</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Comic Sans MS</vt:lpstr>
      <vt:lpstr>Myriad Pro</vt:lpstr>
      <vt:lpstr>Times New Roman</vt:lpstr>
      <vt:lpstr>Trebuchet MS</vt:lpstr>
      <vt:lpstr>Wingdings</vt:lpstr>
      <vt:lpstr>Wingdings 3</vt:lpstr>
      <vt:lpstr>Facet</vt:lpstr>
      <vt:lpstr>PowerPoint Presentation</vt:lpstr>
      <vt:lpstr>Vision, Mission and Values</vt:lpstr>
      <vt:lpstr>PowerPoint Presentation</vt:lpstr>
      <vt:lpstr>PowerPoint Presentation</vt:lpstr>
      <vt:lpstr>PowerPoint Presentation</vt:lpstr>
      <vt:lpstr>Excellent attendance is a pre-requisite of academic success</vt:lpstr>
      <vt:lpstr>PowerPoint Presentation</vt:lpstr>
      <vt:lpstr>PowerPoint Presentation</vt:lpstr>
      <vt:lpstr>Communication</vt:lpstr>
      <vt:lpstr>Key reminders:</vt:lpstr>
      <vt:lpstr>PowerPoint Presentation</vt:lpstr>
      <vt:lpstr>Reception Curriculum Overview </vt:lpstr>
      <vt:lpstr>Trips and Visitors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Shabir Ahmad</dc:creator>
  <cp:lastModifiedBy>Carolyn Styles</cp:lastModifiedBy>
  <cp:revision>5</cp:revision>
  <dcterms:created xsi:type="dcterms:W3CDTF">2025-09-04T13:20:32Z</dcterms:created>
  <dcterms:modified xsi:type="dcterms:W3CDTF">2025-10-05T17:07:49Z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